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56" r:id="rId2"/>
    <p:sldId id="257" r:id="rId3"/>
    <p:sldId id="274" r:id="rId4"/>
    <p:sldId id="265" r:id="rId5"/>
    <p:sldId id="266" r:id="rId6"/>
    <p:sldId id="267" r:id="rId7"/>
    <p:sldId id="269" r:id="rId8"/>
    <p:sldId id="268" r:id="rId9"/>
    <p:sldId id="270" r:id="rId10"/>
    <p:sldId id="271" r:id="rId11"/>
    <p:sldId id="272" r:id="rId12"/>
    <p:sldId id="273"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8" r:id="rId26"/>
    <p:sldId id="290" r:id="rId27"/>
    <p:sldId id="291" r:id="rId28"/>
    <p:sldId id="292" r:id="rId29"/>
    <p:sldId id="294" r:id="rId30"/>
    <p:sldId id="295" r:id="rId31"/>
    <p:sldId id="296" r:id="rId32"/>
    <p:sldId id="297" r:id="rId33"/>
    <p:sldId id="299" r:id="rId34"/>
    <p:sldId id="298" r:id="rId35"/>
    <p:sldId id="300" r:id="rId36"/>
    <p:sldId id="301" r:id="rId37"/>
    <p:sldId id="302" r:id="rId38"/>
    <p:sldId id="303" r:id="rId39"/>
    <p:sldId id="304" r:id="rId40"/>
    <p:sldId id="305" r:id="rId41"/>
    <p:sldId id="306" r:id="rId42"/>
    <p:sldId id="307" r:id="rId43"/>
    <p:sldId id="308" r:id="rId44"/>
    <p:sldId id="309" r:id="rId45"/>
    <p:sldId id="293"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87871-0D5A-4A34-A4FD-1FF12ED2CAD3}" type="datetimeFigureOut">
              <a:rPr lang="en-US" smtClean="0"/>
              <a:t>13-Feb-19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04A77-AFAF-4B18-92B5-323FAC57CF29}" type="slidenum">
              <a:rPr lang="en-US" smtClean="0"/>
              <a:t>‹#›</a:t>
            </a:fld>
            <a:endParaRPr lang="en-US"/>
          </a:p>
        </p:txBody>
      </p:sp>
    </p:spTree>
    <p:extLst>
      <p:ext uri="{BB962C8B-B14F-4D97-AF65-F5344CB8AC3E}">
        <p14:creationId xmlns:p14="http://schemas.microsoft.com/office/powerpoint/2010/main" val="377306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04A77-AFAF-4B18-92B5-323FAC57CF29}" type="slidenum">
              <a:rPr lang="en-US" smtClean="0"/>
              <a:t>20</a:t>
            </a:fld>
            <a:endParaRPr lang="en-US"/>
          </a:p>
        </p:txBody>
      </p:sp>
    </p:spTree>
    <p:extLst>
      <p:ext uri="{BB962C8B-B14F-4D97-AF65-F5344CB8AC3E}">
        <p14:creationId xmlns:p14="http://schemas.microsoft.com/office/powerpoint/2010/main" val="12119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F9F4BF-BCB4-4101-8DC0-818FE44D125B}" type="datetime1">
              <a:rPr lang="ru-RU" smtClean="0"/>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056CE9-FBA6-4976-9E59-5E2621E7C3BF}" type="datetime1">
              <a:rPr lang="ru-RU" smtClean="0"/>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671969-6664-49E4-A678-A2CD9D4E7E85}" type="datetime1">
              <a:rPr lang="ru-RU" smtClean="0"/>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5AD764-9A43-4981-85B4-E1709C5F6FA5}" type="datetime1">
              <a:rPr lang="ru-RU" smtClean="0"/>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617352-50F5-4097-B474-33388B5092CB}" type="datetime1">
              <a:rPr lang="ru-RU" smtClean="0"/>
              <a:t>13.02.2019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A436B8-B0F4-401A-ACE3-88C907EE34CF}" type="datetime1">
              <a:rPr lang="ru-RU" smtClean="0"/>
              <a:t>13.02.2019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36175F-380B-4189-868A-614BB123364A}" type="datetime1">
              <a:rPr lang="ru-RU" smtClean="0"/>
              <a:t>13.02.2019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2D3442-F6E4-43BF-B7E0-01006AE395EC}" type="datetime1">
              <a:rPr lang="ru-RU" smtClean="0"/>
              <a:t>13.02.2019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E21D9B-B812-4C6B-A610-9B00416CFD94}" type="datetime1">
              <a:rPr lang="ru-RU" smtClean="0"/>
              <a:t>13.02.2019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DA1920-7862-4F83-B292-8DCDCBA0513A}" type="datetime1">
              <a:rPr lang="ru-RU" smtClean="0"/>
              <a:t>13.02.2019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F87C60-4A27-4433-AAE5-422510EDA6E3}" type="datetime1">
              <a:rPr lang="ru-RU" smtClean="0"/>
              <a:t>13.02.2019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B73FE-7D46-4B08-986C-AAEA3ABC3A4D}" type="datetime1">
              <a:rPr lang="ru-RU" smtClean="0"/>
              <a:t>13.02.2019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eg"/><Relationship Id="rId4" Type="http://schemas.openxmlformats.org/officeDocument/2006/relationships/image" Target="../media/image41.jpg"/></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5" Type="http://schemas.microsoft.com/office/2007/relationships/hdphoto" Target="../media/hdphoto3.wdp"/><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titled.jpg"/>
          <p:cNvPicPr>
            <a:picLocks noChangeAspect="1"/>
          </p:cNvPicPr>
          <p:nvPr/>
        </p:nvPicPr>
        <p:blipFill>
          <a:blip r:embed="rId2">
            <a:extLst>
              <a:ext uri="{BEBA8EAE-BF5A-486C-A8C5-ECC9F3942E4B}">
                <a14:imgProps xmlns:a14="http://schemas.microsoft.com/office/drawing/2010/main">
                  <a14:imgLayer r:embed="rId3">
                    <a14:imgEffect>
                      <a14:sharpenSoften amount="-85000"/>
                    </a14:imgEffect>
                    <a14:imgEffect>
                      <a14:brightnessContrast bright="-9000"/>
                    </a14:imgEffect>
                  </a14:imgLayer>
                </a14:imgProps>
              </a:ext>
            </a:extLst>
          </a:blip>
          <a:srcRect t="12500"/>
          <a:stretch>
            <a:fillRect/>
          </a:stretch>
        </p:blipFill>
        <p:spPr>
          <a:xfrm>
            <a:off x="0" y="0"/>
            <a:ext cx="9131370" cy="685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44" y="81498"/>
            <a:ext cx="2052892" cy="2030784"/>
          </a:xfrm>
          <a:prstGeom prst="rect">
            <a:avLst/>
          </a:prstGeom>
        </p:spPr>
      </p:pic>
      <p:sp>
        <p:nvSpPr>
          <p:cNvPr id="11" name="TextBox 10"/>
          <p:cNvSpPr txBox="1"/>
          <p:nvPr/>
        </p:nvSpPr>
        <p:spPr>
          <a:xfrm>
            <a:off x="1505592" y="1761945"/>
            <a:ext cx="7405322" cy="954107"/>
          </a:xfrm>
          <a:prstGeom prst="rect">
            <a:avLst/>
          </a:prstGeom>
          <a:noFill/>
        </p:spPr>
        <p:txBody>
          <a:bodyPr wrap="square" rtlCol="0">
            <a:spAutoFit/>
          </a:bodyPr>
          <a:lstStyle/>
          <a:p>
            <a:pPr algn="ctr"/>
            <a:r>
              <a:rPr lang="ka-GE" sz="2800" b="1" dirty="0" smtClean="0">
                <a:solidFill>
                  <a:schemeClr val="tx2">
                    <a:lumMod val="75000"/>
                  </a:schemeClr>
                </a:solidFill>
              </a:rPr>
              <a:t>ამინომჟავები, პეპტიდები,ცილები:</a:t>
            </a:r>
          </a:p>
          <a:p>
            <a:pPr algn="ctr"/>
            <a:r>
              <a:rPr lang="ka-GE" sz="2800" b="1" dirty="0" smtClean="0">
                <a:solidFill>
                  <a:schemeClr val="tx2">
                    <a:lumMod val="75000"/>
                  </a:schemeClr>
                </a:solidFill>
              </a:rPr>
              <a:t> ზოგადი მიმოხილვა</a:t>
            </a:r>
            <a:endParaRPr lang="en-US" sz="2800" b="1" dirty="0">
              <a:solidFill>
                <a:schemeClr val="tx2">
                  <a:lumMod val="75000"/>
                </a:schemeClr>
              </a:solidFill>
            </a:endParaRPr>
          </a:p>
        </p:txBody>
      </p:sp>
      <p:sp>
        <p:nvSpPr>
          <p:cNvPr id="2" name="Rectangle 1"/>
          <p:cNvSpPr/>
          <p:nvPr/>
        </p:nvSpPr>
        <p:spPr>
          <a:xfrm>
            <a:off x="4980384" y="5428816"/>
            <a:ext cx="4572000" cy="1200329"/>
          </a:xfrm>
          <a:prstGeom prst="rect">
            <a:avLst/>
          </a:prstGeom>
        </p:spPr>
        <p:txBody>
          <a:bodyPr>
            <a:spAutoFit/>
          </a:bodyPr>
          <a:lstStyle/>
          <a:p>
            <a:r>
              <a:rPr lang="ka-GE" dirty="0">
                <a:solidFill>
                  <a:schemeClr val="accent1">
                    <a:lumMod val="75000"/>
                  </a:schemeClr>
                </a:solidFill>
              </a:rPr>
              <a:t>მომხსენებელი: </a:t>
            </a:r>
            <a:r>
              <a:rPr lang="ka-GE" dirty="0" smtClean="0">
                <a:solidFill>
                  <a:schemeClr val="accent1">
                    <a:lumMod val="75000"/>
                  </a:schemeClr>
                </a:solidFill>
              </a:rPr>
              <a:t>დოქტორანტურის  </a:t>
            </a:r>
            <a:r>
              <a:rPr lang="en-US" dirty="0" smtClean="0">
                <a:solidFill>
                  <a:schemeClr val="accent1">
                    <a:lumMod val="75000"/>
                  </a:schemeClr>
                </a:solidFill>
              </a:rPr>
              <a:t>I</a:t>
            </a:r>
            <a:endParaRPr lang="ka-GE" dirty="0">
              <a:solidFill>
                <a:schemeClr val="accent1">
                  <a:lumMod val="75000"/>
                </a:schemeClr>
              </a:solidFill>
            </a:endParaRPr>
          </a:p>
          <a:p>
            <a:r>
              <a:rPr lang="ka-GE" dirty="0">
                <a:solidFill>
                  <a:schemeClr val="accent1">
                    <a:lumMod val="75000"/>
                  </a:schemeClr>
                </a:solidFill>
              </a:rPr>
              <a:t>სემესტრის სტუდენტი</a:t>
            </a:r>
          </a:p>
          <a:p>
            <a:endParaRPr lang="ka-GE" dirty="0">
              <a:solidFill>
                <a:schemeClr val="accent1">
                  <a:lumMod val="75000"/>
                </a:schemeClr>
              </a:solidFill>
            </a:endParaRPr>
          </a:p>
          <a:p>
            <a:pPr algn="ctr"/>
            <a:r>
              <a:rPr lang="ka-GE" dirty="0">
                <a:solidFill>
                  <a:schemeClr val="accent1">
                    <a:lumMod val="75000"/>
                  </a:schemeClr>
                </a:solidFill>
              </a:rPr>
              <a:t>პაპუნა ნავდარაშვილი</a:t>
            </a:r>
            <a:endParaRPr lang="en-US" dirty="0">
              <a:solidFill>
                <a:schemeClr val="accent1">
                  <a:lumMod val="75000"/>
                </a:schemeClr>
              </a:solidFill>
            </a:endParaRPr>
          </a:p>
        </p:txBody>
      </p:sp>
      <p:sp>
        <p:nvSpPr>
          <p:cNvPr id="3" name="Rectangle 2"/>
          <p:cNvSpPr/>
          <p:nvPr/>
        </p:nvSpPr>
        <p:spPr>
          <a:xfrm>
            <a:off x="2000200" y="81498"/>
            <a:ext cx="6892280" cy="338554"/>
          </a:xfrm>
          <a:prstGeom prst="rect">
            <a:avLst/>
          </a:prstGeom>
        </p:spPr>
        <p:txBody>
          <a:bodyPr wrap="square">
            <a:spAutoFit/>
          </a:bodyPr>
          <a:lstStyle/>
          <a:p>
            <a:r>
              <a:rPr lang="en-US" sz="1600" b="1" dirty="0" err="1" smtClean="0">
                <a:solidFill>
                  <a:schemeClr val="tx2">
                    <a:lumMod val="60000"/>
                    <a:lumOff val="40000"/>
                  </a:schemeClr>
                </a:solidFill>
              </a:rPr>
              <a:t>ივანე</a:t>
            </a:r>
            <a:r>
              <a:rPr lang="en-US" sz="1600" b="1" dirty="0" smtClean="0">
                <a:solidFill>
                  <a:schemeClr val="tx2">
                    <a:lumMod val="60000"/>
                    <a:lumOff val="40000"/>
                  </a:schemeClr>
                </a:solidFill>
              </a:rPr>
              <a:t> </a:t>
            </a:r>
            <a:r>
              <a:rPr lang="en-US" sz="1600" b="1" dirty="0" err="1" smtClean="0">
                <a:solidFill>
                  <a:schemeClr val="tx2">
                    <a:lumMod val="60000"/>
                    <a:lumOff val="40000"/>
                  </a:schemeClr>
                </a:solidFill>
              </a:rPr>
              <a:t>ჯავახიშვილის</a:t>
            </a:r>
            <a:r>
              <a:rPr lang="en-US" sz="1600" b="1" dirty="0" smtClean="0">
                <a:solidFill>
                  <a:schemeClr val="tx2">
                    <a:lumMod val="60000"/>
                    <a:lumOff val="40000"/>
                  </a:schemeClr>
                </a:solidFill>
              </a:rPr>
              <a:t> </a:t>
            </a:r>
            <a:r>
              <a:rPr lang="en-US" sz="1600" b="1" dirty="0" err="1" smtClean="0">
                <a:solidFill>
                  <a:schemeClr val="tx2">
                    <a:lumMod val="60000"/>
                    <a:lumOff val="40000"/>
                  </a:schemeClr>
                </a:solidFill>
              </a:rPr>
              <a:t>სახელობის</a:t>
            </a:r>
            <a:r>
              <a:rPr lang="en-US" sz="1600" b="1" dirty="0" smtClean="0">
                <a:solidFill>
                  <a:schemeClr val="tx2">
                    <a:lumMod val="60000"/>
                    <a:lumOff val="40000"/>
                  </a:schemeClr>
                </a:solidFill>
              </a:rPr>
              <a:t> </a:t>
            </a:r>
            <a:r>
              <a:rPr lang="en-US" sz="1600" b="1" dirty="0" err="1" smtClean="0">
                <a:solidFill>
                  <a:schemeClr val="tx2">
                    <a:lumMod val="60000"/>
                    <a:lumOff val="40000"/>
                  </a:schemeClr>
                </a:solidFill>
              </a:rPr>
              <a:t>თბილისის</a:t>
            </a:r>
            <a:r>
              <a:rPr lang="en-US" sz="1600" b="1" dirty="0" smtClean="0">
                <a:solidFill>
                  <a:schemeClr val="tx2">
                    <a:lumMod val="60000"/>
                    <a:lumOff val="40000"/>
                  </a:schemeClr>
                </a:solidFill>
              </a:rPr>
              <a:t> </a:t>
            </a:r>
            <a:r>
              <a:rPr lang="en-US" sz="1600" b="1" dirty="0" err="1" smtClean="0">
                <a:solidFill>
                  <a:schemeClr val="tx2">
                    <a:lumMod val="60000"/>
                    <a:lumOff val="40000"/>
                  </a:schemeClr>
                </a:solidFill>
              </a:rPr>
              <a:t>სახელმწიფო</a:t>
            </a:r>
            <a:r>
              <a:rPr lang="en-US" sz="1600" b="1" dirty="0" smtClean="0">
                <a:solidFill>
                  <a:schemeClr val="tx2">
                    <a:lumMod val="60000"/>
                    <a:lumOff val="40000"/>
                  </a:schemeClr>
                </a:solidFill>
              </a:rPr>
              <a:t> </a:t>
            </a:r>
            <a:r>
              <a:rPr lang="en-US" sz="1600" b="1" dirty="0" err="1" smtClean="0">
                <a:solidFill>
                  <a:schemeClr val="tx2">
                    <a:lumMod val="60000"/>
                    <a:lumOff val="40000"/>
                  </a:schemeClr>
                </a:solidFill>
              </a:rPr>
              <a:t>უნივერსიტეტი</a:t>
            </a:r>
            <a:endParaRPr lang="en-US" sz="1600" b="1" dirty="0">
              <a:solidFill>
                <a:schemeClr val="tx2">
                  <a:lumMod val="60000"/>
                  <a:lumOff val="40000"/>
                </a:schemeClr>
              </a:solidFill>
            </a:endParaRPr>
          </a:p>
        </p:txBody>
      </p:sp>
      <p:sp>
        <p:nvSpPr>
          <p:cNvPr id="4" name="Rectangle 3"/>
          <p:cNvSpPr/>
          <p:nvPr/>
        </p:nvSpPr>
        <p:spPr>
          <a:xfrm>
            <a:off x="4754564" y="4167663"/>
            <a:ext cx="4572000" cy="1200329"/>
          </a:xfrm>
          <a:prstGeom prst="rect">
            <a:avLst/>
          </a:prstGeom>
        </p:spPr>
        <p:txBody>
          <a:bodyPr>
            <a:spAutoFit/>
          </a:bodyPr>
          <a:lstStyle/>
          <a:p>
            <a:pPr algn="ctr"/>
            <a:r>
              <a:rPr lang="it-IT" dirty="0">
                <a:solidFill>
                  <a:schemeClr val="accent1">
                    <a:lumMod val="75000"/>
                  </a:schemeClr>
                </a:solidFill>
              </a:rPr>
              <a:t>ხელმძღვანელი: ქიმიის მეცნიერებათა </a:t>
            </a:r>
            <a:r>
              <a:rPr lang="it-IT" dirty="0" smtClean="0">
                <a:solidFill>
                  <a:schemeClr val="accent1">
                    <a:lumMod val="75000"/>
                  </a:schemeClr>
                </a:solidFill>
              </a:rPr>
              <a:t>დოქტორი</a:t>
            </a:r>
            <a:endParaRPr lang="ka-GE" dirty="0" smtClean="0">
              <a:solidFill>
                <a:schemeClr val="accent1">
                  <a:lumMod val="75000"/>
                </a:schemeClr>
              </a:solidFill>
            </a:endParaRPr>
          </a:p>
          <a:p>
            <a:pPr algn="ctr"/>
            <a:endParaRPr lang="en-US" dirty="0">
              <a:solidFill>
                <a:schemeClr val="accent1">
                  <a:lumMod val="75000"/>
                </a:schemeClr>
              </a:solidFill>
            </a:endParaRPr>
          </a:p>
          <a:p>
            <a:pPr algn="ctr"/>
            <a:r>
              <a:rPr lang="ka-GE" dirty="0" smtClean="0">
                <a:solidFill>
                  <a:schemeClr val="accent1">
                    <a:lumMod val="75000"/>
                  </a:schemeClr>
                </a:solidFill>
              </a:rPr>
              <a:t>მარინა რუხაძე</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1428728" y="214290"/>
            <a:ext cx="3714776" cy="954107"/>
          </a:xfrm>
          <a:prstGeom prst="rect">
            <a:avLst/>
          </a:prstGeom>
          <a:noFill/>
        </p:spPr>
        <p:txBody>
          <a:bodyPr wrap="square" rtlCol="0">
            <a:spAutoFit/>
          </a:bodyPr>
          <a:lstStyle/>
          <a:p>
            <a:pPr algn="ctr"/>
            <a:r>
              <a:rPr lang="ka-GE" sz="2800" dirty="0" smtClean="0">
                <a:solidFill>
                  <a:schemeClr val="bg1"/>
                </a:solidFill>
              </a:rPr>
              <a:t>ამინომჟავების კლასიფიკაცია</a:t>
            </a:r>
            <a:endParaRPr lang="en-US" sz="2800" dirty="0">
              <a:solidFill>
                <a:schemeClr val="bg1"/>
              </a:solidFill>
            </a:endParaRPr>
          </a:p>
        </p:txBody>
      </p:sp>
      <p:sp>
        <p:nvSpPr>
          <p:cNvPr id="4" name="TextBox 3"/>
          <p:cNvSpPr txBox="1"/>
          <p:nvPr/>
        </p:nvSpPr>
        <p:spPr>
          <a:xfrm>
            <a:off x="857224" y="1928802"/>
            <a:ext cx="7358114" cy="2585323"/>
          </a:xfrm>
          <a:prstGeom prst="rect">
            <a:avLst/>
          </a:prstGeom>
          <a:noFill/>
        </p:spPr>
        <p:txBody>
          <a:bodyPr wrap="square" rtlCol="0">
            <a:spAutoFit/>
          </a:bodyPr>
          <a:lstStyle/>
          <a:p>
            <a:pPr algn="just">
              <a:buFont typeface="Arial" pitchFamily="34" charset="0"/>
              <a:buChar char="•"/>
            </a:pPr>
            <a:r>
              <a:rPr lang="en-US" dirty="0" smtClean="0">
                <a:latin typeface="Sylfaen" pitchFamily="18" charset="0"/>
              </a:rPr>
              <a:t> </a:t>
            </a:r>
            <a:r>
              <a:rPr lang="ka-GE" dirty="0" smtClean="0">
                <a:latin typeface="Sylfaen" pitchFamily="18" charset="0"/>
              </a:rPr>
              <a:t>წყალხსნარებში  </a:t>
            </a:r>
            <a:r>
              <a:rPr lang="en-US" dirty="0" smtClean="0">
                <a:latin typeface="Sylfaen" pitchFamily="18" charset="0"/>
              </a:rPr>
              <a:t>α</a:t>
            </a:r>
            <a:r>
              <a:rPr lang="ka-GE" dirty="0" smtClean="0">
                <a:latin typeface="Sylfaen" pitchFamily="18" charset="0"/>
              </a:rPr>
              <a:t>-ამინომჟავები არსებობს ბიპოლარული იონისა და მოლეკულის კატიონური და ანიონური ფორმების წონასწორული ნარევის სახით. წონასწორობის მდგომარეობა დამოკიდებულია ხსნარის pH-ზე.</a:t>
            </a:r>
            <a:endParaRPr lang="en-US" dirty="0" smtClean="0">
              <a:latin typeface="Sylfaen" pitchFamily="18" charset="0"/>
            </a:endParaRPr>
          </a:p>
          <a:p>
            <a:pPr algn="just"/>
            <a:endParaRPr lang="en-US" dirty="0" smtClean="0">
              <a:latin typeface="Sylfaen" pitchFamily="18" charset="0"/>
            </a:endParaRPr>
          </a:p>
          <a:p>
            <a:pPr algn="just">
              <a:buFont typeface="Arial" pitchFamily="34" charset="0"/>
              <a:buChar char="•"/>
            </a:pPr>
            <a:r>
              <a:rPr lang="ka-GE" dirty="0" smtClean="0">
                <a:latin typeface="Sylfaen" pitchFamily="18" charset="0"/>
              </a:rPr>
              <a:t> pH-ის იმ მნიშვნელობას, რომლის დროსაც ბიპოლარული იონის კონცენტრაცია მაქსიმალურია, ხოლო      </a:t>
            </a:r>
            <a:r>
              <a:rPr lang="en-US" dirty="0" smtClean="0">
                <a:latin typeface="Sylfaen" pitchFamily="18" charset="0"/>
              </a:rPr>
              <a:t>α</a:t>
            </a:r>
            <a:r>
              <a:rPr lang="ka-GE" dirty="0" smtClean="0">
                <a:latin typeface="Sylfaen" pitchFamily="18" charset="0"/>
              </a:rPr>
              <a:t>-ამინომჟავას კატიონური და ანიონური ფორმების მინიმალური კონცენტრაციები ერთმანეთის ტოლია, </a:t>
            </a:r>
            <a:r>
              <a:rPr lang="ka-GE" b="1" dirty="0" smtClean="0">
                <a:solidFill>
                  <a:schemeClr val="accent2">
                    <a:lumMod val="75000"/>
                  </a:schemeClr>
                </a:solidFill>
                <a:latin typeface="Sylfaen" pitchFamily="18" charset="0"/>
              </a:rPr>
              <a:t>იზოელექტრული წერტილი</a:t>
            </a:r>
            <a:r>
              <a:rPr lang="ka-GE" dirty="0" smtClean="0">
                <a:solidFill>
                  <a:schemeClr val="accent2">
                    <a:lumMod val="75000"/>
                  </a:schemeClr>
                </a:solidFill>
                <a:latin typeface="Sylfaen" pitchFamily="18" charset="0"/>
              </a:rPr>
              <a:t> </a:t>
            </a:r>
            <a:r>
              <a:rPr lang="ka-GE" dirty="0" smtClean="0">
                <a:latin typeface="Sylfaen" pitchFamily="18" charset="0"/>
              </a:rPr>
              <a:t>ეწოდება.</a:t>
            </a:r>
            <a:endParaRPr lang="en-US" dirty="0">
              <a:latin typeface="Sylfaen" pitchFamily="18" charset="0"/>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1" name="Object 1"/>
          <p:cNvGraphicFramePr>
            <a:graphicFrameLocks noChangeAspect="1"/>
          </p:cNvGraphicFramePr>
          <p:nvPr/>
        </p:nvGraphicFramePr>
        <p:xfrm>
          <a:off x="1428728" y="4714884"/>
          <a:ext cx="6150944" cy="1214446"/>
        </p:xfrm>
        <a:graphic>
          <a:graphicData uri="http://schemas.openxmlformats.org/presentationml/2006/ole">
            <mc:AlternateContent xmlns:mc="http://schemas.openxmlformats.org/markup-compatibility/2006">
              <mc:Choice xmlns:v="urn:schemas-microsoft-com:vml" Requires="v">
                <p:oleObj spid="_x0000_s5189" r:id="rId4" imgW="6951960" imgH="1563480" progId="ChemDraw.Document.6.0">
                  <p:embed/>
                </p:oleObj>
              </mc:Choice>
              <mc:Fallback>
                <p:oleObj r:id="rId4" imgW="6951960" imgH="1563480" progId="ChemDraw.Document.6.0">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28" y="4714884"/>
                        <a:ext cx="6150944"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19B0651-EE4F-4900-A07F-96A6BFA9D0F0}" type="slidenum">
              <a:rPr lang="ru-RU" smtClean="0"/>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857224" y="214290"/>
            <a:ext cx="4000528" cy="461665"/>
          </a:xfrm>
          <a:prstGeom prst="rect">
            <a:avLst/>
          </a:prstGeom>
          <a:noFill/>
        </p:spPr>
        <p:txBody>
          <a:bodyPr wrap="square" rtlCol="0">
            <a:spAutoFit/>
          </a:bodyPr>
          <a:lstStyle/>
          <a:p>
            <a:pPr algn="ctr"/>
            <a:r>
              <a:rPr lang="ka-GE" sz="2400" dirty="0" smtClean="0">
                <a:solidFill>
                  <a:schemeClr val="bg1"/>
                </a:solidFill>
                <a:latin typeface="Sylfaen" pitchFamily="18" charset="0"/>
              </a:rPr>
              <a:t>შეუცვლელი</a:t>
            </a:r>
            <a:r>
              <a:rPr lang="en-US" sz="2400" dirty="0" smtClean="0">
                <a:solidFill>
                  <a:schemeClr val="bg1"/>
                </a:solidFill>
                <a:latin typeface="Sylfaen" pitchFamily="18" charset="0"/>
              </a:rPr>
              <a:t> </a:t>
            </a:r>
            <a:r>
              <a:rPr lang="ka-GE" sz="2400" dirty="0" smtClean="0">
                <a:solidFill>
                  <a:schemeClr val="bg1"/>
                </a:solidFill>
                <a:latin typeface="Sylfaen" pitchFamily="18" charset="0"/>
              </a:rPr>
              <a:t>ამინომჟავები</a:t>
            </a:r>
            <a:endParaRPr lang="en-US" sz="2400" dirty="0">
              <a:solidFill>
                <a:schemeClr val="bg1"/>
              </a:solidFill>
              <a:latin typeface="Sylfaen" pitchFamily="18" charset="0"/>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642910" y="1928802"/>
            <a:ext cx="8001056" cy="923330"/>
          </a:xfrm>
          <a:prstGeom prst="rect">
            <a:avLst/>
          </a:prstGeom>
          <a:noFill/>
        </p:spPr>
        <p:txBody>
          <a:bodyPr wrap="square" rtlCol="0">
            <a:spAutoFit/>
          </a:bodyPr>
          <a:lstStyle/>
          <a:p>
            <a:r>
              <a:rPr lang="ka-GE" dirty="0" smtClean="0"/>
              <a:t>ცილის ბიოსინთეზისთვის საჭირო ზოგიერთი </a:t>
            </a:r>
            <a:r>
              <a:rPr lang="en-US" dirty="0" smtClean="0"/>
              <a:t>α</a:t>
            </a:r>
            <a:r>
              <a:rPr lang="ka-GE" dirty="0" smtClean="0"/>
              <a:t>-ამინომჟავა ორგანიზმში არ მიიღება და საჭიროა მათი მათი გარედან შეტანა. ისინი </a:t>
            </a:r>
            <a:r>
              <a:rPr lang="ka-GE" dirty="0" smtClean="0">
                <a:solidFill>
                  <a:schemeClr val="accent2">
                    <a:lumMod val="75000"/>
                  </a:schemeClr>
                </a:solidFill>
              </a:rPr>
              <a:t>შეუცვლელი ამინომჟავების</a:t>
            </a:r>
            <a:r>
              <a:rPr lang="ka-GE" dirty="0" smtClean="0"/>
              <a:t> სახელწოდებით არიან ცნობილნი.</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908" y="2874936"/>
            <a:ext cx="6384451" cy="3192226"/>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928662" y="214290"/>
            <a:ext cx="3714776" cy="523220"/>
          </a:xfrm>
          <a:prstGeom prst="rect">
            <a:avLst/>
          </a:prstGeom>
          <a:noFill/>
        </p:spPr>
        <p:txBody>
          <a:bodyPr wrap="square" rtlCol="0">
            <a:spAutoFit/>
          </a:bodyPr>
          <a:lstStyle/>
          <a:p>
            <a:pPr algn="ctr"/>
            <a:r>
              <a:rPr lang="ka-GE" sz="2800" dirty="0" smtClean="0">
                <a:solidFill>
                  <a:schemeClr val="bg1"/>
                </a:solidFill>
              </a:rPr>
              <a:t>პეპტიდები</a:t>
            </a:r>
          </a:p>
        </p:txBody>
      </p:sp>
      <p:sp>
        <p:nvSpPr>
          <p:cNvPr id="4" name="TextBox 3"/>
          <p:cNvSpPr txBox="1"/>
          <p:nvPr/>
        </p:nvSpPr>
        <p:spPr>
          <a:xfrm>
            <a:off x="857224" y="2071678"/>
            <a:ext cx="7215238" cy="2031325"/>
          </a:xfrm>
          <a:prstGeom prst="rect">
            <a:avLst/>
          </a:prstGeom>
          <a:noFill/>
        </p:spPr>
        <p:txBody>
          <a:bodyPr wrap="square" rtlCol="0">
            <a:spAutoFit/>
          </a:bodyPr>
          <a:lstStyle/>
          <a:p>
            <a:pPr algn="just">
              <a:buFont typeface="Arial" pitchFamily="34" charset="0"/>
              <a:buChar char="•"/>
            </a:pPr>
            <a:r>
              <a:rPr lang="ka-GE" dirty="0" smtClean="0">
                <a:latin typeface="Sylfaen" pitchFamily="18" charset="0"/>
              </a:rPr>
              <a:t> პეპტიდების წარმოქმნა დაკავშირებულია </a:t>
            </a:r>
            <a:r>
              <a:rPr lang="en-US" dirty="0" smtClean="0">
                <a:latin typeface="Sylfaen" pitchFamily="18" charset="0"/>
              </a:rPr>
              <a:t>α</a:t>
            </a:r>
            <a:r>
              <a:rPr lang="ka-GE" dirty="0" smtClean="0">
                <a:latin typeface="Sylfaen" pitchFamily="18" charset="0"/>
              </a:rPr>
              <a:t>-ამინომჟავების თვისებასთან - მათი </a:t>
            </a:r>
            <a:r>
              <a:rPr lang="ka-GE" b="1" dirty="0" smtClean="0">
                <a:solidFill>
                  <a:schemeClr val="accent2">
                    <a:lumMod val="75000"/>
                  </a:schemeClr>
                </a:solidFill>
                <a:latin typeface="Sylfaen" pitchFamily="18" charset="0"/>
              </a:rPr>
              <a:t>პოლიკონდენსაციის</a:t>
            </a:r>
            <a:r>
              <a:rPr lang="ka-GE" dirty="0" smtClean="0">
                <a:solidFill>
                  <a:schemeClr val="accent2">
                    <a:lumMod val="75000"/>
                  </a:schemeClr>
                </a:solidFill>
                <a:latin typeface="Sylfaen" pitchFamily="18" charset="0"/>
              </a:rPr>
              <a:t> </a:t>
            </a:r>
            <a:r>
              <a:rPr lang="ka-GE" dirty="0" smtClean="0">
                <a:latin typeface="Sylfaen" pitchFamily="18" charset="0"/>
              </a:rPr>
              <a:t>უნართან.</a:t>
            </a:r>
          </a:p>
          <a:p>
            <a:pPr algn="just"/>
            <a:endParaRPr lang="ka-GE" dirty="0" smtClean="0">
              <a:latin typeface="Sylfaen" pitchFamily="18" charset="0"/>
            </a:endParaRPr>
          </a:p>
          <a:p>
            <a:pPr algn="just">
              <a:buFont typeface="Arial" pitchFamily="34" charset="0"/>
              <a:buChar char="•"/>
            </a:pPr>
            <a:r>
              <a:rPr lang="ka-GE" dirty="0" smtClean="0">
                <a:latin typeface="Sylfaen" pitchFamily="18" charset="0"/>
              </a:rPr>
              <a:t> როგორც პეპტიდებში, ისე ცილებში, ისინი ერთმანეთს უკავშირდებიან </a:t>
            </a:r>
            <a:r>
              <a:rPr lang="ka-GE" dirty="0" smtClean="0">
                <a:solidFill>
                  <a:schemeClr val="accent2">
                    <a:lumMod val="75000"/>
                  </a:schemeClr>
                </a:solidFill>
                <a:latin typeface="Sylfaen" pitchFamily="18" charset="0"/>
              </a:rPr>
              <a:t>პეპტიდური</a:t>
            </a:r>
            <a:r>
              <a:rPr lang="ka-GE" dirty="0" smtClean="0">
                <a:latin typeface="Sylfaen" pitchFamily="18" charset="0"/>
              </a:rPr>
              <a:t> (ამიდური) ბმებით, რომლებიც წარმოიქმნილია ერთი ამინომჟავას კარბოქსილის ჯგუფისა და მეორე ამინომჟავას ამინო ჯგუფის ხარჯზე.</a:t>
            </a:r>
            <a:endParaRPr lang="en-US" dirty="0">
              <a:latin typeface="Sylfaen" pitchFamily="18" charset="0"/>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Untitled.png"/>
          <p:cNvPicPr>
            <a:picLocks noChangeAspect="1"/>
          </p:cNvPicPr>
          <p:nvPr/>
        </p:nvPicPr>
        <p:blipFill>
          <a:blip r:embed="rId3"/>
          <a:stretch>
            <a:fillRect/>
          </a:stretch>
        </p:blipFill>
        <p:spPr>
          <a:xfrm>
            <a:off x="642910" y="4643446"/>
            <a:ext cx="8001056" cy="820863"/>
          </a:xfrm>
          <a:prstGeom prst="rect">
            <a:avLst/>
          </a:prstGeom>
        </p:spPr>
      </p:pic>
      <p:sp>
        <p:nvSpPr>
          <p:cNvPr id="2" name="Slide Number Placeholder 1"/>
          <p:cNvSpPr>
            <a:spLocks noGrp="1"/>
          </p:cNvSpPr>
          <p:nvPr>
            <p:ph type="sldNum" sz="quarter" idx="12"/>
          </p:nvPr>
        </p:nvSpPr>
        <p:spPr/>
        <p:txBody>
          <a:bodyPr/>
          <a:lstStyle/>
          <a:p>
            <a:fld id="{B19B0651-EE4F-4900-A07F-96A6BFA9D0F0}"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928662" y="214290"/>
            <a:ext cx="3714776" cy="523220"/>
          </a:xfrm>
          <a:prstGeom prst="rect">
            <a:avLst/>
          </a:prstGeom>
          <a:noFill/>
        </p:spPr>
        <p:txBody>
          <a:bodyPr wrap="square" rtlCol="0">
            <a:spAutoFit/>
          </a:bodyPr>
          <a:lstStyle/>
          <a:p>
            <a:pPr algn="ctr"/>
            <a:r>
              <a:rPr lang="ka-GE" sz="2800" dirty="0" smtClean="0">
                <a:solidFill>
                  <a:schemeClr val="bg1"/>
                </a:solidFill>
              </a:rPr>
              <a:t>პეპტიდები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642910" y="1928802"/>
            <a:ext cx="7643866" cy="3139321"/>
          </a:xfrm>
          <a:prstGeom prst="rect">
            <a:avLst/>
          </a:prstGeom>
          <a:noFill/>
        </p:spPr>
        <p:txBody>
          <a:bodyPr wrap="square" rtlCol="0">
            <a:spAutoFit/>
          </a:bodyPr>
          <a:lstStyle/>
          <a:p>
            <a:pPr algn="just">
              <a:buFont typeface="Arial" pitchFamily="34" charset="0"/>
              <a:buChar char="•"/>
            </a:pPr>
            <a:r>
              <a:rPr lang="ka-GE" dirty="0" smtClean="0">
                <a:latin typeface="Sylfaen" pitchFamily="18" charset="0"/>
              </a:rPr>
              <a:t> პირობითად მიღებულია, რომ პეპტიდის მოლეკულა შეიცავს 500მდე (მოლეკულური მასა 50000მდე) , ხოლო ცილის მოლეკულა 50-ზე მეტ ამინომჟავას  (მოლეკულური მასა   5000-დან რამდენიმე მილიონამდე)  ამინომჟავურ ნაშთს. </a:t>
            </a:r>
          </a:p>
          <a:p>
            <a:pPr algn="just"/>
            <a:endParaRPr lang="ka-GE" dirty="0" smtClean="0">
              <a:latin typeface="Sylfaen" pitchFamily="18" charset="0"/>
            </a:endParaRPr>
          </a:p>
          <a:p>
            <a:pPr algn="just">
              <a:buFont typeface="Arial" pitchFamily="34" charset="0"/>
              <a:buChar char="•"/>
            </a:pPr>
            <a:r>
              <a:rPr lang="ka-GE" dirty="0" smtClean="0">
                <a:latin typeface="Sylfaen" pitchFamily="18" charset="0"/>
              </a:rPr>
              <a:t> თუმცა პეპტიდებსა და ცილებს შორის მკვეთრი ზღვის გავლება შეუძლებელია. თვლიან, რომ ნაერთები, რომელთა მოლეკულური მასა და მაკომოლეკულების სივრცითი ორგანიზაცია შედარებით დაბალია, პეპტიდებია. </a:t>
            </a:r>
          </a:p>
          <a:p>
            <a:pPr algn="just"/>
            <a:endParaRPr lang="ka-GE" dirty="0" smtClean="0">
              <a:latin typeface="Sylfaen" pitchFamily="18" charset="0"/>
            </a:endParaRPr>
          </a:p>
          <a:p>
            <a:pPr algn="just">
              <a:buFont typeface="Arial" pitchFamily="34" charset="0"/>
              <a:buChar char="•"/>
            </a:pPr>
            <a:r>
              <a:rPr lang="ka-GE" dirty="0" smtClean="0">
                <a:latin typeface="Sylfaen" pitchFamily="18" charset="0"/>
              </a:rPr>
              <a:t> თვით პეპტიდებს ყოფენ </a:t>
            </a:r>
            <a:r>
              <a:rPr lang="ka-GE" b="1" dirty="0" smtClean="0">
                <a:solidFill>
                  <a:schemeClr val="accent2">
                    <a:lumMod val="75000"/>
                  </a:schemeClr>
                </a:solidFill>
                <a:latin typeface="Sylfaen" pitchFamily="18" charset="0"/>
              </a:rPr>
              <a:t>ოლიგოპეპტიდებად</a:t>
            </a:r>
            <a:r>
              <a:rPr lang="ka-GE" dirty="0" smtClean="0">
                <a:solidFill>
                  <a:schemeClr val="accent2">
                    <a:lumMod val="75000"/>
                  </a:schemeClr>
                </a:solidFill>
                <a:latin typeface="Sylfaen" pitchFamily="18" charset="0"/>
              </a:rPr>
              <a:t> </a:t>
            </a:r>
            <a:r>
              <a:rPr lang="ka-GE" dirty="0" smtClean="0">
                <a:latin typeface="Sylfaen" pitchFamily="18" charset="0"/>
              </a:rPr>
              <a:t>და </a:t>
            </a:r>
            <a:r>
              <a:rPr lang="ka-GE" b="1" dirty="0" smtClean="0">
                <a:solidFill>
                  <a:schemeClr val="accent2">
                    <a:lumMod val="75000"/>
                  </a:schemeClr>
                </a:solidFill>
                <a:latin typeface="Sylfaen" pitchFamily="18" charset="0"/>
              </a:rPr>
              <a:t>პოლიპეპტიდებად</a:t>
            </a:r>
            <a:r>
              <a:rPr lang="ka-GE" dirty="0" smtClean="0">
                <a:latin typeface="Sylfaen" pitchFamily="18" charset="0"/>
              </a:rPr>
              <a:t>.</a:t>
            </a:r>
            <a:endParaRPr lang="en-US" dirty="0">
              <a:latin typeface="Sylfaen" pitchFamily="18" charset="0"/>
            </a:endParaRPr>
          </a:p>
        </p:txBody>
      </p:sp>
      <p:sp>
        <p:nvSpPr>
          <p:cNvPr id="2" name="Slide Number Placeholder 1"/>
          <p:cNvSpPr>
            <a:spLocks noGrp="1"/>
          </p:cNvSpPr>
          <p:nvPr>
            <p:ph type="sldNum" sz="quarter" idx="12"/>
          </p:nvPr>
        </p:nvSpPr>
        <p:spPr/>
        <p:txBody>
          <a:bodyPr/>
          <a:lstStyle/>
          <a:p>
            <a:fld id="{B19B0651-EE4F-4900-A07F-96A6BFA9D0F0}"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928662" y="214290"/>
            <a:ext cx="3714776" cy="523220"/>
          </a:xfrm>
          <a:prstGeom prst="rect">
            <a:avLst/>
          </a:prstGeom>
          <a:noFill/>
        </p:spPr>
        <p:txBody>
          <a:bodyPr wrap="square" rtlCol="0">
            <a:spAutoFit/>
          </a:bodyPr>
          <a:lstStyle/>
          <a:p>
            <a:pPr algn="ctr"/>
            <a:r>
              <a:rPr lang="ka-GE" sz="2800" dirty="0" smtClean="0">
                <a:solidFill>
                  <a:schemeClr val="bg1"/>
                </a:solidFill>
              </a:rPr>
              <a:t>პეპტიდები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500034" y="1643050"/>
            <a:ext cx="8286808" cy="3108543"/>
          </a:xfrm>
          <a:prstGeom prst="rect">
            <a:avLst/>
          </a:prstGeom>
          <a:noFill/>
        </p:spPr>
        <p:txBody>
          <a:bodyPr wrap="square" rtlCol="0">
            <a:spAutoFit/>
          </a:bodyPr>
          <a:lstStyle/>
          <a:p>
            <a:pPr algn="just">
              <a:buFont typeface="Arial" pitchFamily="34" charset="0"/>
              <a:buChar char="•"/>
            </a:pPr>
            <a:r>
              <a:rPr lang="ka-GE" sz="1600" dirty="0" smtClean="0"/>
              <a:t>პეპტიდური ბმის სტრუქტურა განაპირობებს მთლიანად პოლიპეპტიდური ჯაჭვის სტრუქტურას. ეს ჯაჭვი არაა განშტოებული. მის ერთ ბოლოს, სადაც მოთავსებულია ამინომჟავური ნაშთი თავისუფალი ამინოჯგუფით,                N-ბოლოს უწოდებენ, ხოლო მეორეს (თავისუფალი კარბოქსილის ჯგუფით) - C-ბოლოს. </a:t>
            </a:r>
          </a:p>
          <a:p>
            <a:pPr algn="just"/>
            <a:endParaRPr lang="ka-GE" sz="1600" dirty="0" smtClean="0"/>
          </a:p>
          <a:p>
            <a:pPr algn="just">
              <a:buFont typeface="Arial" pitchFamily="34" charset="0"/>
              <a:buChar char="•"/>
            </a:pPr>
            <a:r>
              <a:rPr lang="ka-GE" sz="1600" dirty="0" smtClean="0"/>
              <a:t> როგორც წესი, პეპტიდური ჯაჭვის ჩაწერა ხდება N-ბოლოდან. ხშირად ამ ჯაჭვის პირველ ამინომჟავას </a:t>
            </a:r>
            <a:r>
              <a:rPr lang="ka-GE" sz="1600" b="1" dirty="0" smtClean="0">
                <a:solidFill>
                  <a:schemeClr val="accent2">
                    <a:lumMod val="75000"/>
                  </a:schemeClr>
                </a:solidFill>
              </a:rPr>
              <a:t>N-ტერმინალურს</a:t>
            </a:r>
            <a:r>
              <a:rPr lang="ka-GE" sz="1600" dirty="0" smtClean="0"/>
              <a:t> უწოდებენ,  ბოლოს კი-   </a:t>
            </a:r>
            <a:r>
              <a:rPr lang="ka-GE" sz="1600" b="1" dirty="0" smtClean="0">
                <a:solidFill>
                  <a:schemeClr val="accent2">
                    <a:lumMod val="75000"/>
                  </a:schemeClr>
                </a:solidFill>
              </a:rPr>
              <a:t>C-ტერმინალურს</a:t>
            </a:r>
            <a:r>
              <a:rPr lang="ka-GE" sz="1600" dirty="0" smtClean="0"/>
              <a:t>.</a:t>
            </a:r>
          </a:p>
          <a:p>
            <a:pPr algn="just"/>
            <a:endParaRPr lang="ka-GE" sz="1600" dirty="0" smtClean="0"/>
          </a:p>
          <a:p>
            <a:pPr algn="just">
              <a:buFont typeface="Arial" pitchFamily="34" charset="0"/>
              <a:buChar char="•"/>
            </a:pPr>
            <a:r>
              <a:rPr lang="ka-GE" sz="1600" dirty="0" smtClean="0"/>
              <a:t> ამ ამინომჟავების ანალიზს უდიდესი მნიშვნელობა აქვს როგორც პეპტიდის, ისე ცილის ამინომჟავური თანმიმდევრობის ანუ პირველადი სტრუქტურის დადგენისთვის.</a:t>
            </a:r>
            <a:endParaRPr lang="en-US" sz="1600" dirty="0" smtClean="0"/>
          </a:p>
          <a:p>
            <a:pPr algn="just">
              <a:buFont typeface="Arial" pitchFamily="34" charset="0"/>
              <a:buChar char="•"/>
            </a:pPr>
            <a:endParaRPr lang="en-US" dirty="0" smtClean="0"/>
          </a:p>
          <a:p>
            <a:pPr algn="just"/>
            <a:endParaRPr lang="en-US"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8913" name="Object 1"/>
          <p:cNvGraphicFramePr>
            <a:graphicFrameLocks noChangeAspect="1"/>
          </p:cNvGraphicFramePr>
          <p:nvPr/>
        </p:nvGraphicFramePr>
        <p:xfrm>
          <a:off x="2000232" y="4643446"/>
          <a:ext cx="5214974" cy="1576389"/>
        </p:xfrm>
        <a:graphic>
          <a:graphicData uri="http://schemas.openxmlformats.org/presentationml/2006/ole">
            <mc:AlternateContent xmlns:mc="http://schemas.openxmlformats.org/markup-compatibility/2006">
              <mc:Choice xmlns:v="urn:schemas-microsoft-com:vml" Requires="v">
                <p:oleObj spid="_x0000_s38981" r:id="rId4" imgW="4337640" imgH="1454040" progId="ChemDraw.Document.6.0">
                  <p:embed/>
                </p:oleObj>
              </mc:Choice>
              <mc:Fallback>
                <p:oleObj r:id="rId4" imgW="4337640" imgH="1454040" progId="ChemDraw.Document.6.0">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32" y="4643446"/>
                        <a:ext cx="5214974" cy="1576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19B0651-EE4F-4900-A07F-96A6BFA9D0F0}" type="slidenum">
              <a:rPr lang="ru-RU" smtClean="0"/>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928662" y="214290"/>
            <a:ext cx="3714776" cy="954107"/>
          </a:xfrm>
          <a:prstGeom prst="rect">
            <a:avLst/>
          </a:prstGeom>
          <a:noFill/>
        </p:spPr>
        <p:txBody>
          <a:bodyPr wrap="square" rtlCol="0">
            <a:spAutoFit/>
          </a:bodyPr>
          <a:lstStyle/>
          <a:p>
            <a:pPr algn="ctr"/>
            <a:r>
              <a:rPr lang="ka-GE" sz="2800" dirty="0" smtClean="0">
                <a:solidFill>
                  <a:schemeClr val="bg1"/>
                </a:solidFill>
              </a:rPr>
              <a:t>პეპტიდების ჰიდროლიზი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642910" y="2143116"/>
            <a:ext cx="7429552" cy="3323987"/>
          </a:xfrm>
          <a:prstGeom prst="rect">
            <a:avLst/>
          </a:prstGeom>
          <a:noFill/>
        </p:spPr>
        <p:txBody>
          <a:bodyPr wrap="square" rtlCol="0">
            <a:spAutoFit/>
          </a:bodyPr>
          <a:lstStyle/>
          <a:p>
            <a:pPr>
              <a:buFont typeface="Arial" pitchFamily="34" charset="0"/>
              <a:buChar char="•"/>
            </a:pPr>
            <a:r>
              <a:rPr lang="en-US" sz="1400" dirty="0" smtClean="0"/>
              <a:t> </a:t>
            </a:r>
            <a:r>
              <a:rPr lang="ka-GE" sz="1400" dirty="0" smtClean="0"/>
              <a:t>პოლიპეპტიდური ჯაჭვის ჰიდროლიზი ხდება როგორც </a:t>
            </a:r>
            <a:r>
              <a:rPr lang="ka-GE" sz="1400" dirty="0" smtClean="0">
                <a:solidFill>
                  <a:srgbClr val="FF0000"/>
                </a:solidFill>
              </a:rPr>
              <a:t>მჟავა</a:t>
            </a:r>
            <a:r>
              <a:rPr lang="ka-GE" sz="1400" dirty="0" smtClean="0"/>
              <a:t>, ისე </a:t>
            </a:r>
            <a:r>
              <a:rPr lang="ka-GE" sz="1400" dirty="0" smtClean="0">
                <a:solidFill>
                  <a:schemeClr val="tx2">
                    <a:lumMod val="60000"/>
                    <a:lumOff val="40000"/>
                  </a:schemeClr>
                </a:solidFill>
              </a:rPr>
              <a:t>ტუტე</a:t>
            </a:r>
            <a:r>
              <a:rPr lang="ka-GE" sz="1400" dirty="0" smtClean="0"/>
              <a:t> არეში. ამავე დროს, შესაძლებელია პეპტიდებისა და ცილების როგორც ნაწილობრივი, ისე სრული ჰიდროლიზი.</a:t>
            </a:r>
          </a:p>
          <a:p>
            <a:endParaRPr lang="ka-GE" sz="1400" dirty="0" smtClean="0"/>
          </a:p>
          <a:p>
            <a:pPr>
              <a:buFont typeface="Arial" pitchFamily="34" charset="0"/>
              <a:buChar char="•"/>
            </a:pPr>
            <a:r>
              <a:rPr lang="en-US" sz="1400" dirty="0" smtClean="0"/>
              <a:t> </a:t>
            </a:r>
            <a:r>
              <a:rPr lang="ka-GE" sz="1400" dirty="0" smtClean="0"/>
              <a:t>აღნიშნულ ნაერთთა მაკრომოლეკულების სრული </a:t>
            </a:r>
            <a:r>
              <a:rPr lang="ka-GE" sz="1400" dirty="0" smtClean="0">
                <a:solidFill>
                  <a:srgbClr val="FF0000"/>
                </a:solidFill>
              </a:rPr>
              <a:t>მჟავური ჰიდროლიზი</a:t>
            </a:r>
            <a:r>
              <a:rPr lang="ka-GE" sz="1400" dirty="0" smtClean="0"/>
              <a:t> ტარდება 6N მარლიმჟავათი 100-110°C ტემპერატურაზე, აზოტის არეში 18-36 საათის განმავლობაში გაცხელებისას. </a:t>
            </a:r>
          </a:p>
          <a:p>
            <a:endParaRPr lang="ka-GE" sz="1400" dirty="0" smtClean="0"/>
          </a:p>
          <a:p>
            <a:pPr>
              <a:buFont typeface="Arial" pitchFamily="34" charset="0"/>
              <a:buChar char="•"/>
            </a:pPr>
            <a:r>
              <a:rPr lang="en-US" sz="1400" dirty="0" smtClean="0">
                <a:solidFill>
                  <a:schemeClr val="tx2">
                    <a:lumMod val="60000"/>
                    <a:lumOff val="40000"/>
                  </a:schemeClr>
                </a:solidFill>
              </a:rPr>
              <a:t> </a:t>
            </a:r>
            <a:r>
              <a:rPr lang="ka-GE" sz="1400" dirty="0" smtClean="0">
                <a:solidFill>
                  <a:schemeClr val="tx2">
                    <a:lumMod val="60000"/>
                    <a:lumOff val="40000"/>
                  </a:schemeClr>
                </a:solidFill>
              </a:rPr>
              <a:t>ტუტე ჰიდროლიზი</a:t>
            </a:r>
            <a:r>
              <a:rPr lang="ka-GE" sz="1400" dirty="0" smtClean="0"/>
              <a:t> ტუტის კონცენტრირებულ ხსნართან დუღილით ხორციელდება.</a:t>
            </a:r>
          </a:p>
          <a:p>
            <a:endParaRPr lang="ka-GE" sz="1400" dirty="0" smtClean="0"/>
          </a:p>
          <a:p>
            <a:pPr>
              <a:buFont typeface="Arial" pitchFamily="34" charset="0"/>
              <a:buChar char="•"/>
            </a:pPr>
            <a:r>
              <a:rPr lang="ka-GE" sz="1400" dirty="0" smtClean="0"/>
              <a:t> </a:t>
            </a:r>
            <a:r>
              <a:rPr lang="en-US" sz="1400" dirty="0" smtClean="0"/>
              <a:t> </a:t>
            </a:r>
            <a:r>
              <a:rPr lang="ka-GE" sz="1400" dirty="0" smtClean="0"/>
              <a:t>ფართოდ იყენებენ, აგრეთვე,  ფერმენტულ ჰიდროლიზს. ეს პროცესი ხორციელდება პეპტიდაზების საშუალებით, რომელთაგან მრავალი მათგანი წყვეტს პეპტიდურ ბმას მხოლოდ განსაზღვრულ ამინომჟავურ ნაშთებს შორის. ამ გზით ძირითადად ახდენენ  ნაწილობრივ ჰიდროლიზს, სრული ჰიდროლიზისთვის კი პეპტიდაზების ფართო სპექტრია საჭირო. </a:t>
            </a:r>
            <a:endParaRPr lang="en-US" sz="1400" dirty="0"/>
          </a:p>
        </p:txBody>
      </p:sp>
      <p:sp>
        <p:nvSpPr>
          <p:cNvPr id="2" name="Slide Number Placeholder 1"/>
          <p:cNvSpPr>
            <a:spLocks noGrp="1"/>
          </p:cNvSpPr>
          <p:nvPr>
            <p:ph type="sldNum" sz="quarter" idx="12"/>
          </p:nvPr>
        </p:nvSpPr>
        <p:spPr/>
        <p:txBody>
          <a:bodyPr/>
          <a:lstStyle/>
          <a:p>
            <a:fld id="{B19B0651-EE4F-4900-A07F-96A6BFA9D0F0}" type="slidenum">
              <a:rPr lang="ru-RU" smtClean="0"/>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1000100" y="285728"/>
            <a:ext cx="3714776" cy="523220"/>
          </a:xfrm>
          <a:prstGeom prst="rect">
            <a:avLst/>
          </a:prstGeom>
          <a:noFill/>
        </p:spPr>
        <p:txBody>
          <a:bodyPr wrap="square" rtlCol="0">
            <a:spAutoFit/>
          </a:bodyPr>
          <a:lstStyle/>
          <a:p>
            <a:pPr algn="ctr"/>
            <a:r>
              <a:rPr lang="ka-GE" sz="2800" dirty="0" smtClean="0">
                <a:solidFill>
                  <a:schemeClr val="bg1"/>
                </a:solidFill>
              </a:rPr>
              <a:t>ცილები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928662" y="2012954"/>
            <a:ext cx="6929486" cy="2031325"/>
          </a:xfrm>
          <a:prstGeom prst="rect">
            <a:avLst/>
          </a:prstGeom>
          <a:noFill/>
        </p:spPr>
        <p:txBody>
          <a:bodyPr wrap="square" rtlCol="0">
            <a:spAutoFit/>
          </a:bodyPr>
          <a:lstStyle/>
          <a:p>
            <a:pPr algn="just"/>
            <a:r>
              <a:rPr lang="ka-GE" dirty="0" smtClean="0">
                <a:latin typeface="Sylfaen" pitchFamily="18" charset="0"/>
              </a:rPr>
              <a:t>ცილები რთული აღნაგობის ბიოპოლიმერებია, რომელთა შემადგენობაში პოლიპეპტიდური ჯაჭვის გარდა შეიძლება შეგვხვდეს სხვა ორგანულ ნაერთთა ნაშთები ან მოლეკულები.</a:t>
            </a:r>
            <a:endParaRPr lang="en-US" dirty="0" smtClean="0">
              <a:latin typeface="Sylfaen" pitchFamily="18" charset="0"/>
            </a:endParaRPr>
          </a:p>
          <a:p>
            <a:pPr algn="just"/>
            <a:endParaRPr lang="ka-GE" dirty="0" smtClean="0">
              <a:latin typeface="Sylfaen" pitchFamily="18" charset="0"/>
            </a:endParaRPr>
          </a:p>
          <a:p>
            <a:pPr algn="just"/>
            <a:r>
              <a:rPr lang="ka-GE" dirty="0" smtClean="0">
                <a:latin typeface="Sylfaen" pitchFamily="18" charset="0"/>
              </a:rPr>
              <a:t>ნუკლეინმჟავებთან, ნახშირწყლებთან, ლიპიდებთან და სხვა ნივთიერებებთან ერთად ცოცხალ ბუნებაში ცილები უდიდეს როლს ასრულებს</a:t>
            </a:r>
            <a:r>
              <a:rPr lang="en-US" dirty="0" smtClean="0">
                <a:latin typeface="Sylfaen" pitchFamily="18" charset="0"/>
              </a:rPr>
              <a:t>.</a:t>
            </a:r>
            <a:endParaRPr lang="en-US" dirty="0">
              <a:latin typeface="Sylfae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273" r="31818" b="16594"/>
          <a:stretch/>
        </p:blipFill>
        <p:spPr>
          <a:xfrm>
            <a:off x="4393405" y="4044279"/>
            <a:ext cx="2673036" cy="272020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7981"/>
          <a:stretch/>
        </p:blipFill>
        <p:spPr>
          <a:xfrm>
            <a:off x="1331640" y="4351523"/>
            <a:ext cx="2682978" cy="2348879"/>
          </a:xfrm>
          <a:prstGeom prst="rect">
            <a:avLst/>
          </a:prstGeom>
        </p:spPr>
      </p:pic>
      <p:sp>
        <p:nvSpPr>
          <p:cNvPr id="4" name="Slide Number Placeholder 3"/>
          <p:cNvSpPr>
            <a:spLocks noGrp="1"/>
          </p:cNvSpPr>
          <p:nvPr>
            <p:ph type="sldNum" sz="quarter" idx="12"/>
          </p:nvPr>
        </p:nvSpPr>
        <p:spPr/>
        <p:txBody>
          <a:bodyPr/>
          <a:lstStyle/>
          <a:p>
            <a:fld id="{B19B0651-EE4F-4900-A07F-96A6BFA9D0F0}" type="slidenum">
              <a:rPr lang="ru-RU" smtClean="0"/>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857224" y="214290"/>
            <a:ext cx="3714776" cy="523220"/>
          </a:xfrm>
          <a:prstGeom prst="rect">
            <a:avLst/>
          </a:prstGeom>
          <a:noFill/>
        </p:spPr>
        <p:txBody>
          <a:bodyPr wrap="square" rtlCol="0">
            <a:spAutoFit/>
          </a:bodyPr>
          <a:lstStyle/>
          <a:p>
            <a:pPr algn="ctr"/>
            <a:r>
              <a:rPr lang="ka-GE" sz="2800" dirty="0" smtClean="0">
                <a:solidFill>
                  <a:schemeClr val="bg1"/>
                </a:solidFill>
              </a:rPr>
              <a:t>ცილების ფუნქციები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251520" y="1928802"/>
            <a:ext cx="8712968" cy="4247317"/>
          </a:xfrm>
          <a:prstGeom prst="rect">
            <a:avLst/>
          </a:prstGeom>
          <a:noFill/>
        </p:spPr>
        <p:txBody>
          <a:bodyPr wrap="square" rtlCol="0">
            <a:spAutoFit/>
          </a:bodyPr>
          <a:lstStyle/>
          <a:p>
            <a:r>
              <a:rPr lang="ka-GE" dirty="0" smtClean="0"/>
              <a:t>ცოცხალ ორგანიზმში ცილების ფუნქცია მრავალფეროვანია. ისინი ასრულებენ:</a:t>
            </a:r>
          </a:p>
          <a:p>
            <a:r>
              <a:rPr lang="ka-GE" dirty="0" smtClean="0"/>
              <a:t> </a:t>
            </a:r>
          </a:p>
          <a:p>
            <a:pPr>
              <a:buFont typeface="Arial" pitchFamily="34" charset="0"/>
              <a:buChar char="•"/>
            </a:pPr>
            <a:r>
              <a:rPr lang="ka-GE" b="1" dirty="0" smtClean="0"/>
              <a:t> კატალიზურ ფუნქციას</a:t>
            </a:r>
            <a:r>
              <a:rPr lang="ka-GE" dirty="0" smtClean="0"/>
              <a:t> </a:t>
            </a:r>
            <a:r>
              <a:rPr lang="en-US" dirty="0" smtClean="0"/>
              <a:t> (</a:t>
            </a:r>
            <a:r>
              <a:rPr lang="ka-GE" dirty="0" smtClean="0"/>
              <a:t>ფერმენტები</a:t>
            </a:r>
            <a:r>
              <a:rPr lang="en-US" dirty="0" smtClean="0"/>
              <a:t>)</a:t>
            </a:r>
            <a:endParaRPr lang="ka-GE" dirty="0" smtClean="0"/>
          </a:p>
          <a:p>
            <a:endParaRPr lang="ka-GE" dirty="0" smtClean="0"/>
          </a:p>
          <a:p>
            <a:pPr>
              <a:buFont typeface="Arial" pitchFamily="34" charset="0"/>
              <a:buChar char="•"/>
            </a:pPr>
            <a:r>
              <a:rPr lang="ka-GE" b="1" dirty="0" smtClean="0"/>
              <a:t>სტრუქტურულ  ფუნქციას</a:t>
            </a:r>
            <a:r>
              <a:rPr lang="ka-GE" dirty="0" smtClean="0"/>
              <a:t>  </a:t>
            </a:r>
            <a:r>
              <a:rPr lang="en-US" dirty="0" smtClean="0"/>
              <a:t> (</a:t>
            </a:r>
            <a:r>
              <a:rPr lang="ka-GE" dirty="0" smtClean="0"/>
              <a:t>მრავალი ქსოვილის </a:t>
            </a:r>
            <a:r>
              <a:rPr lang="ka-GE" dirty="0"/>
              <a:t>სტრუქტურის </a:t>
            </a:r>
            <a:r>
              <a:rPr lang="ka-GE" dirty="0" smtClean="0"/>
              <a:t>წარმოქმნა</a:t>
            </a:r>
            <a:r>
              <a:rPr lang="en-US" dirty="0" smtClean="0"/>
              <a:t>)</a:t>
            </a:r>
            <a:endParaRPr lang="ka-GE" dirty="0" smtClean="0"/>
          </a:p>
          <a:p>
            <a:endParaRPr lang="ka-GE" dirty="0" smtClean="0"/>
          </a:p>
          <a:p>
            <a:pPr>
              <a:buFont typeface="Arial" pitchFamily="34" charset="0"/>
              <a:buChar char="•"/>
            </a:pPr>
            <a:r>
              <a:rPr lang="ka-GE" b="1" dirty="0" smtClean="0"/>
              <a:t>სატრანსპორტო ფუნქციას</a:t>
            </a:r>
            <a:r>
              <a:rPr lang="ka-GE" dirty="0" smtClean="0"/>
              <a:t> </a:t>
            </a:r>
            <a:r>
              <a:rPr lang="en-US" dirty="0" smtClean="0"/>
              <a:t> (</a:t>
            </a:r>
            <a:r>
              <a:rPr lang="ka-GE" dirty="0" smtClean="0"/>
              <a:t>ჰემოგლობინი</a:t>
            </a:r>
            <a:r>
              <a:rPr lang="en-US" dirty="0" smtClean="0"/>
              <a:t>)</a:t>
            </a:r>
            <a:endParaRPr lang="ka-GE" dirty="0" smtClean="0"/>
          </a:p>
          <a:p>
            <a:endParaRPr lang="ka-GE" dirty="0" smtClean="0"/>
          </a:p>
          <a:p>
            <a:pPr>
              <a:buFont typeface="Arial" pitchFamily="34" charset="0"/>
              <a:buChar char="•"/>
            </a:pPr>
            <a:r>
              <a:rPr lang="ka-GE" b="1" dirty="0" smtClean="0"/>
              <a:t>დაცვით ფუნქციას</a:t>
            </a:r>
            <a:r>
              <a:rPr lang="ka-GE" dirty="0" smtClean="0"/>
              <a:t> </a:t>
            </a:r>
            <a:r>
              <a:rPr lang="en-US" dirty="0" smtClean="0"/>
              <a:t> (</a:t>
            </a:r>
            <a:r>
              <a:rPr lang="ka-GE" dirty="0" smtClean="0"/>
              <a:t>ვირუსების ანტიგენები)</a:t>
            </a:r>
          </a:p>
          <a:p>
            <a:endParaRPr lang="ka-GE" dirty="0" smtClean="0"/>
          </a:p>
          <a:p>
            <a:pPr>
              <a:buFont typeface="Arial" pitchFamily="34" charset="0"/>
              <a:buChar char="•"/>
            </a:pPr>
            <a:r>
              <a:rPr lang="ka-GE" b="1" dirty="0" smtClean="0"/>
              <a:t>კუმშვით ფუნქციას</a:t>
            </a:r>
            <a:r>
              <a:rPr lang="ka-GE" dirty="0" smtClean="0"/>
              <a:t>  </a:t>
            </a:r>
            <a:r>
              <a:rPr lang="ka-GE" dirty="0"/>
              <a:t>(</a:t>
            </a:r>
            <a:r>
              <a:rPr lang="ka-GE" sz="1600" dirty="0"/>
              <a:t>კუნთების შეკუმშვის ფუნქცია </a:t>
            </a:r>
            <a:r>
              <a:rPr lang="ka-GE" sz="1600" dirty="0" smtClean="0"/>
              <a:t>აქტინსა </a:t>
            </a:r>
            <a:r>
              <a:rPr lang="ka-GE" sz="1600" dirty="0"/>
              <a:t>და მიოზინს უკავშირდება)</a:t>
            </a:r>
            <a:endParaRPr lang="ka-GE" sz="1600" dirty="0" smtClean="0"/>
          </a:p>
          <a:p>
            <a:endParaRPr lang="ka-GE" dirty="0" smtClean="0"/>
          </a:p>
          <a:p>
            <a:pPr>
              <a:buFont typeface="Arial" pitchFamily="34" charset="0"/>
              <a:buChar char="•"/>
            </a:pPr>
            <a:r>
              <a:rPr lang="ka-GE" b="1" dirty="0" smtClean="0"/>
              <a:t>რეგულაციურ ფუნქციას</a:t>
            </a:r>
            <a:r>
              <a:rPr lang="ka-GE" dirty="0" smtClean="0"/>
              <a:t>  (</a:t>
            </a:r>
            <a:r>
              <a:rPr lang="ka-GE" dirty="0"/>
              <a:t>ცილოვანიბუნების </a:t>
            </a:r>
            <a:r>
              <a:rPr lang="ka-GE" dirty="0" smtClean="0"/>
              <a:t>ჰორმონი)</a:t>
            </a:r>
          </a:p>
          <a:p>
            <a:endParaRPr lang="ka-GE" dirty="0" smtClean="0"/>
          </a:p>
          <a:p>
            <a:pPr>
              <a:buFont typeface="Arial" pitchFamily="34" charset="0"/>
              <a:buChar char="•"/>
            </a:pPr>
            <a:r>
              <a:rPr lang="ka-GE" b="1" dirty="0" smtClean="0"/>
              <a:t>სარეზერვო ფუნქციას</a:t>
            </a:r>
            <a:r>
              <a:rPr lang="ka-GE" dirty="0" smtClean="0"/>
              <a:t>.</a:t>
            </a:r>
            <a:endParaRPr lang="en-US" dirty="0"/>
          </a:p>
        </p:txBody>
      </p:sp>
      <p:sp>
        <p:nvSpPr>
          <p:cNvPr id="2" name="Slide Number Placeholder 1"/>
          <p:cNvSpPr>
            <a:spLocks noGrp="1"/>
          </p:cNvSpPr>
          <p:nvPr>
            <p:ph type="sldNum" sz="quarter" idx="12"/>
          </p:nvPr>
        </p:nvSpPr>
        <p:spPr/>
        <p:txBody>
          <a:bodyPr/>
          <a:lstStyle/>
          <a:p>
            <a:fld id="{B19B0651-EE4F-4900-A07F-96A6BFA9D0F0}" type="slidenum">
              <a:rPr lang="ru-RU" smtClean="0"/>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714348" y="214290"/>
            <a:ext cx="3714776" cy="954107"/>
          </a:xfrm>
          <a:prstGeom prst="rect">
            <a:avLst/>
          </a:prstGeom>
          <a:noFill/>
        </p:spPr>
        <p:txBody>
          <a:bodyPr wrap="square" rtlCol="0">
            <a:spAutoFit/>
          </a:bodyPr>
          <a:lstStyle/>
          <a:p>
            <a:pPr algn="just"/>
            <a:r>
              <a:rPr lang="ka-GE" sz="2800" dirty="0" smtClean="0">
                <a:solidFill>
                  <a:schemeClr val="bg1"/>
                </a:solidFill>
              </a:rPr>
              <a:t>ცილების კლასიფიკაცია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539552" y="1700808"/>
            <a:ext cx="7992888" cy="3139321"/>
          </a:xfrm>
          <a:prstGeom prst="rect">
            <a:avLst/>
          </a:prstGeom>
          <a:noFill/>
        </p:spPr>
        <p:txBody>
          <a:bodyPr wrap="square" rtlCol="0">
            <a:spAutoFit/>
          </a:bodyPr>
          <a:lstStyle/>
          <a:p>
            <a:pPr algn="just">
              <a:buFont typeface="Arial" pitchFamily="34" charset="0"/>
              <a:buChar char="•"/>
            </a:pPr>
            <a:r>
              <a:rPr lang="ka-GE" dirty="0" smtClean="0"/>
              <a:t> მაკრომოლეკულის ფორმის მიხედვით არჩევენ </a:t>
            </a:r>
            <a:r>
              <a:rPr lang="ka-GE" b="1" dirty="0" smtClean="0">
                <a:solidFill>
                  <a:schemeClr val="accent2">
                    <a:lumMod val="75000"/>
                  </a:schemeClr>
                </a:solidFill>
              </a:rPr>
              <a:t>გლობულურ</a:t>
            </a:r>
            <a:r>
              <a:rPr lang="ka-GE" dirty="0" smtClean="0">
                <a:solidFill>
                  <a:schemeClr val="accent2">
                    <a:lumMod val="75000"/>
                  </a:schemeClr>
                </a:solidFill>
              </a:rPr>
              <a:t> </a:t>
            </a:r>
            <a:r>
              <a:rPr lang="ka-GE" dirty="0" smtClean="0"/>
              <a:t>(სფერულ) და </a:t>
            </a:r>
            <a:r>
              <a:rPr lang="ka-GE" b="1" dirty="0" smtClean="0">
                <a:solidFill>
                  <a:schemeClr val="accent2">
                    <a:lumMod val="75000"/>
                  </a:schemeClr>
                </a:solidFill>
              </a:rPr>
              <a:t>ფიბრილურ</a:t>
            </a:r>
            <a:r>
              <a:rPr lang="ka-GE" dirty="0" smtClean="0"/>
              <a:t> (ძაფისებრ) ცილებს.</a:t>
            </a:r>
          </a:p>
          <a:p>
            <a:pPr algn="just"/>
            <a:endParaRPr lang="ka-GE" dirty="0" smtClean="0"/>
          </a:p>
          <a:p>
            <a:pPr algn="just"/>
            <a:r>
              <a:rPr lang="ka-GE" dirty="0" smtClean="0">
                <a:latin typeface="Sylfaen" pitchFamily="18" charset="0"/>
              </a:rPr>
              <a:t>გლობულურ ცილებს მიეკუთვნება სყალსა და მარილების განზავებულ ხსნარებში ხსნადი ცილები: სისხლის შრატის ალბუმინები და გლობულინები, რძისა და ცილის ალბუმინები ჰემოგლობინი და  ა.შ.</a:t>
            </a:r>
          </a:p>
          <a:p>
            <a:pPr algn="just"/>
            <a:endParaRPr lang="ka-GE" dirty="0" smtClean="0">
              <a:latin typeface="Sylfaen" pitchFamily="18" charset="0"/>
            </a:endParaRPr>
          </a:p>
          <a:p>
            <a:pPr algn="just">
              <a:buFont typeface="Arial" pitchFamily="34" charset="0"/>
              <a:buChar char="•"/>
            </a:pPr>
            <a:r>
              <a:rPr lang="ka-GE" dirty="0" smtClean="0">
                <a:latin typeface="Sylfaen" pitchFamily="18" charset="0"/>
              </a:rPr>
              <a:t> ფიბრილური ცილების მოლეკულები ძაფისებური ფორმისაა, ასეთი ცილების უმრავლესობა წყალში არ იხსნება, მხოლოდ ჯირჯვდება. მათ მიეკუთნება კუნთის ცილა მიოზინი, თმის ცილა კერატინი, კოლაგენი და ა.შ.  </a:t>
            </a:r>
            <a:endParaRPr lang="en-US" dirty="0">
              <a:latin typeface="Sylfae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952" y="4531115"/>
            <a:ext cx="3347232" cy="2326886"/>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785786" y="214290"/>
            <a:ext cx="3714776" cy="954107"/>
          </a:xfrm>
          <a:prstGeom prst="rect">
            <a:avLst/>
          </a:prstGeom>
          <a:noFill/>
        </p:spPr>
        <p:txBody>
          <a:bodyPr wrap="square" rtlCol="0">
            <a:spAutoFit/>
          </a:bodyPr>
          <a:lstStyle/>
          <a:p>
            <a:pPr algn="just"/>
            <a:r>
              <a:rPr lang="ka-GE" sz="2800" dirty="0" smtClean="0">
                <a:solidFill>
                  <a:schemeClr val="bg1"/>
                </a:solidFill>
              </a:rPr>
              <a:t>ცილების კლასიფიკაცია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611560" y="2071678"/>
            <a:ext cx="7920880" cy="2862322"/>
          </a:xfrm>
          <a:prstGeom prst="rect">
            <a:avLst/>
          </a:prstGeom>
          <a:noFill/>
        </p:spPr>
        <p:txBody>
          <a:bodyPr wrap="square" rtlCol="0">
            <a:spAutoFit/>
          </a:bodyPr>
          <a:lstStyle/>
          <a:p>
            <a:pPr algn="just"/>
            <a:r>
              <a:rPr lang="ka-GE" dirty="0" smtClean="0"/>
              <a:t>შემადგენლობის სირთულის მიხედვით ცილებს ყოფენ:</a:t>
            </a:r>
          </a:p>
          <a:p>
            <a:pPr algn="just"/>
            <a:endParaRPr lang="ka-GE" dirty="0" smtClean="0"/>
          </a:p>
          <a:p>
            <a:pPr algn="just">
              <a:buFont typeface="Arial" pitchFamily="34" charset="0"/>
              <a:buChar char="•"/>
            </a:pPr>
            <a:r>
              <a:rPr lang="ka-GE" dirty="0" smtClean="0"/>
              <a:t> </a:t>
            </a:r>
            <a:r>
              <a:rPr lang="ka-GE" dirty="0" smtClean="0">
                <a:solidFill>
                  <a:schemeClr val="accent2">
                    <a:lumMod val="75000"/>
                  </a:schemeClr>
                </a:solidFill>
              </a:rPr>
              <a:t>მარტივ ცილებად </a:t>
            </a:r>
            <a:r>
              <a:rPr lang="ka-GE" dirty="0" smtClean="0"/>
              <a:t>(პროტეინები), რომლებიც შეიცავენ მხოლოდ ამინომჟავათა ნაშთებს </a:t>
            </a:r>
          </a:p>
          <a:p>
            <a:pPr algn="just"/>
            <a:endParaRPr lang="ka-GE" dirty="0" smtClean="0"/>
          </a:p>
          <a:p>
            <a:pPr algn="just">
              <a:buFont typeface="Arial" pitchFamily="34" charset="0"/>
              <a:buChar char="•"/>
            </a:pPr>
            <a:r>
              <a:rPr lang="ka-GE" dirty="0" smtClean="0"/>
              <a:t> </a:t>
            </a:r>
            <a:r>
              <a:rPr lang="ka-GE" dirty="0" smtClean="0">
                <a:solidFill>
                  <a:schemeClr val="accent2">
                    <a:lumMod val="75000"/>
                  </a:schemeClr>
                </a:solidFill>
              </a:rPr>
              <a:t>რთულ ცილებად </a:t>
            </a:r>
            <a:r>
              <a:rPr lang="ka-GE" dirty="0" smtClean="0"/>
              <a:t>(პროტეიდები) რომლებიც ჰიდროლიზის შედეგად წარმოქმნიან ამინომჟავებს და არაცილოვანი ბუნების ნივთიერებებს </a:t>
            </a:r>
            <a:r>
              <a:rPr lang="en-US" dirty="0" smtClean="0"/>
              <a:t>           </a:t>
            </a:r>
            <a:r>
              <a:rPr lang="ka-GE" dirty="0" smtClean="0"/>
              <a:t>(ნახშირწყლებს, ლიპიდებს, ნუკელინის მჟავებს ფოსფორმჟავას.) </a:t>
            </a:r>
            <a:endParaRPr lang="en-US" dirty="0" smtClean="0"/>
          </a:p>
          <a:p>
            <a:pPr algn="just"/>
            <a:r>
              <a:rPr lang="ka-GE" dirty="0" smtClean="0"/>
              <a:t>რთული ცილების არაცილოვან კომპონენტს უწოდნებენ პროთეტულ ჯგუფს, ცილოვანს - აპოპროტეინს.</a:t>
            </a:r>
          </a:p>
        </p:txBody>
      </p:sp>
      <p:sp>
        <p:nvSpPr>
          <p:cNvPr id="2" name="Slide Number Placeholder 1"/>
          <p:cNvSpPr>
            <a:spLocks noGrp="1"/>
          </p:cNvSpPr>
          <p:nvPr>
            <p:ph type="sldNum" sz="quarter" idx="12"/>
          </p:nvPr>
        </p:nvSpPr>
        <p:spPr/>
        <p:txBody>
          <a:bodyPr/>
          <a:lstStyle/>
          <a:p>
            <a:fld id="{B19B0651-EE4F-4900-A07F-96A6BFA9D0F0}" type="slidenum">
              <a:rPr lang="ru-RU" smtClean="0"/>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1643042" y="357166"/>
            <a:ext cx="3714776" cy="523220"/>
          </a:xfrm>
          <a:prstGeom prst="rect">
            <a:avLst/>
          </a:prstGeom>
          <a:noFill/>
        </p:spPr>
        <p:txBody>
          <a:bodyPr wrap="square" rtlCol="0">
            <a:spAutoFit/>
          </a:bodyPr>
          <a:lstStyle/>
          <a:p>
            <a:pPr algn="ctr"/>
            <a:r>
              <a:rPr lang="ka-GE" sz="2800" dirty="0" smtClean="0">
                <a:solidFill>
                  <a:schemeClr val="bg1"/>
                </a:solidFill>
              </a:rPr>
              <a:t>ამინომჟავები</a:t>
            </a:r>
            <a:endParaRPr lang="en-US" sz="2800" dirty="0">
              <a:solidFill>
                <a:schemeClr val="bg1"/>
              </a:solidFill>
            </a:endParaRPr>
          </a:p>
        </p:txBody>
      </p:sp>
      <p:sp>
        <p:nvSpPr>
          <p:cNvPr id="7" name="TextBox 6"/>
          <p:cNvSpPr txBox="1"/>
          <p:nvPr/>
        </p:nvSpPr>
        <p:spPr>
          <a:xfrm>
            <a:off x="642910" y="1928802"/>
            <a:ext cx="7929618" cy="2308324"/>
          </a:xfrm>
          <a:prstGeom prst="rect">
            <a:avLst/>
          </a:prstGeom>
          <a:noFill/>
        </p:spPr>
        <p:txBody>
          <a:bodyPr wrap="square" rtlCol="0">
            <a:spAutoFit/>
          </a:bodyPr>
          <a:lstStyle/>
          <a:p>
            <a:pPr algn="just">
              <a:buFont typeface="Arial" pitchFamily="34" charset="0"/>
              <a:buChar char="•"/>
            </a:pPr>
            <a:r>
              <a:rPr lang="ka-GE" sz="1600" dirty="0" smtClean="0">
                <a:latin typeface="Sylfaen" pitchFamily="18" charset="0"/>
              </a:rPr>
              <a:t> </a:t>
            </a:r>
            <a:r>
              <a:rPr lang="ka-GE" dirty="0" smtClean="0">
                <a:latin typeface="Sylfaen" pitchFamily="18" charset="0"/>
              </a:rPr>
              <a:t>ამინომჟავები ჰეტეროფუნქციური ნაერთებია, რომელთა მოლეკულები ერთდროულად შეიცავს კარბოქსილის ჯგუფსა და ამინოჯგუფს.</a:t>
            </a:r>
          </a:p>
          <a:p>
            <a:pPr algn="just"/>
            <a:endParaRPr lang="ka-GE" dirty="0" smtClean="0">
              <a:latin typeface="Sylfaen" pitchFamily="18" charset="0"/>
            </a:endParaRPr>
          </a:p>
          <a:p>
            <a:pPr algn="just">
              <a:buFont typeface="Arial" pitchFamily="34" charset="0"/>
              <a:buChar char="•"/>
            </a:pPr>
            <a:r>
              <a:rPr lang="ka-GE" dirty="0" smtClean="0">
                <a:latin typeface="Sylfaen" pitchFamily="18" charset="0"/>
              </a:rPr>
              <a:t>  ბუნებაში დაახლოვებით 300-მდე ამინომჟავაა ცნობილი.</a:t>
            </a:r>
          </a:p>
          <a:p>
            <a:pPr algn="just"/>
            <a:endParaRPr lang="ka-GE" dirty="0" smtClean="0">
              <a:latin typeface="Sylfaen" pitchFamily="18" charset="0"/>
            </a:endParaRPr>
          </a:p>
          <a:p>
            <a:pPr algn="just">
              <a:buFont typeface="Arial" pitchFamily="34" charset="0"/>
              <a:buChar char="•"/>
            </a:pPr>
            <a:r>
              <a:rPr lang="ka-GE" dirty="0" smtClean="0">
                <a:latin typeface="Sylfaen" pitchFamily="18" charset="0"/>
              </a:rPr>
              <a:t> ბუნებაში არსებული მრავალი </a:t>
            </a:r>
            <a:r>
              <a:rPr lang="en-US" dirty="0" smtClean="0">
                <a:latin typeface="Sylfaen" pitchFamily="18" charset="0"/>
              </a:rPr>
              <a:t>α</a:t>
            </a:r>
            <a:r>
              <a:rPr lang="ka-GE" dirty="0" smtClean="0">
                <a:latin typeface="Sylfaen" pitchFamily="18" charset="0"/>
              </a:rPr>
              <a:t>-ამინომჟავიდან მხოლოდ 20 გამოიყენება ორგანიზმის მიერ ცილის ბიოსინთეზში. მათ </a:t>
            </a:r>
            <a:r>
              <a:rPr lang="ka-GE" b="1" dirty="0" smtClean="0">
                <a:solidFill>
                  <a:schemeClr val="accent2">
                    <a:lumMod val="75000"/>
                  </a:schemeClr>
                </a:solidFill>
                <a:latin typeface="Sylfaen" pitchFamily="18" charset="0"/>
              </a:rPr>
              <a:t>პროტეინგენურ</a:t>
            </a:r>
            <a:r>
              <a:rPr lang="ka-GE" dirty="0" smtClean="0">
                <a:latin typeface="Sylfaen" pitchFamily="18" charset="0"/>
              </a:rPr>
              <a:t> ამინომჟავებს უწოდებენ.</a:t>
            </a:r>
            <a:endParaRPr lang="en-US" dirty="0">
              <a:latin typeface="Sylfaen" pitchFamily="18" charset="0"/>
            </a:endParaRPr>
          </a:p>
        </p:txBody>
      </p:sp>
      <p:pic>
        <p:nvPicPr>
          <p:cNvPr id="9" name="Picture 8"/>
          <p:cNvPicPr/>
          <p:nvPr/>
        </p:nvPicPr>
        <p:blipFill>
          <a:blip r:embed="rId3">
            <a:extLst/>
          </a:blip>
          <a:srcRect l="21458" t="47084" r="26042" b="12639"/>
          <a:stretch>
            <a:fillRect/>
          </a:stretch>
        </p:blipFill>
        <p:spPr bwMode="auto">
          <a:xfrm>
            <a:off x="3107521" y="4581128"/>
            <a:ext cx="3000396" cy="1714512"/>
          </a:xfrm>
          <a:prstGeom prst="rect">
            <a:avLst/>
          </a:prstGeom>
          <a:noFill/>
        </p:spPr>
      </p:pic>
      <p:sp>
        <p:nvSpPr>
          <p:cNvPr id="2" name="Slide Number Placeholder 1"/>
          <p:cNvSpPr>
            <a:spLocks noGrp="1"/>
          </p:cNvSpPr>
          <p:nvPr>
            <p:ph type="sldNum" sz="quarter" idx="12"/>
          </p:nvPr>
        </p:nvSpPr>
        <p:spPr/>
        <p:txBody>
          <a:bodyPr/>
          <a:lstStyle/>
          <a:p>
            <a:fld id="{B19B0651-EE4F-4900-A07F-96A6BFA9D0F0}" type="slidenum">
              <a:rPr lang="ru-RU" smtClean="0"/>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928662" y="214290"/>
            <a:ext cx="3714776" cy="954107"/>
          </a:xfrm>
          <a:prstGeom prst="rect">
            <a:avLst/>
          </a:prstGeom>
          <a:noFill/>
        </p:spPr>
        <p:txBody>
          <a:bodyPr wrap="square" rtlCol="0">
            <a:spAutoFit/>
          </a:bodyPr>
          <a:lstStyle/>
          <a:p>
            <a:pPr algn="just"/>
            <a:r>
              <a:rPr lang="ka-GE" sz="2800" dirty="0" smtClean="0">
                <a:solidFill>
                  <a:schemeClr val="bg1"/>
                </a:solidFill>
              </a:rPr>
              <a:t>ცილების კლასიფიკაცია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357158" y="2255120"/>
            <a:ext cx="6643734" cy="2862322"/>
          </a:xfrm>
          <a:prstGeom prst="rect">
            <a:avLst/>
          </a:prstGeom>
          <a:noFill/>
        </p:spPr>
        <p:txBody>
          <a:bodyPr wrap="square" rtlCol="0">
            <a:spAutoFit/>
          </a:bodyPr>
          <a:lstStyle/>
          <a:p>
            <a:r>
              <a:rPr lang="ka-GE" dirty="0" smtClean="0"/>
              <a:t>სტრუქტურული ნიშან თვისებების მიხედვით  ცილები არის:</a:t>
            </a:r>
          </a:p>
          <a:p>
            <a:endParaRPr lang="ka-GE" dirty="0" smtClean="0"/>
          </a:p>
          <a:p>
            <a:pPr>
              <a:buFont typeface="Arial" pitchFamily="34" charset="0"/>
              <a:buChar char="•"/>
            </a:pPr>
            <a:r>
              <a:rPr lang="ka-GE" dirty="0" smtClean="0"/>
              <a:t>პირველადი</a:t>
            </a:r>
          </a:p>
          <a:p>
            <a:endParaRPr lang="ka-GE" dirty="0" smtClean="0"/>
          </a:p>
          <a:p>
            <a:pPr>
              <a:buFont typeface="Arial" pitchFamily="34" charset="0"/>
              <a:buChar char="•"/>
            </a:pPr>
            <a:r>
              <a:rPr lang="ka-GE" dirty="0" smtClean="0"/>
              <a:t>მეორეული</a:t>
            </a:r>
          </a:p>
          <a:p>
            <a:endParaRPr lang="ka-GE" dirty="0" smtClean="0"/>
          </a:p>
          <a:p>
            <a:pPr>
              <a:buFont typeface="Arial" pitchFamily="34" charset="0"/>
              <a:buChar char="•"/>
            </a:pPr>
            <a:r>
              <a:rPr lang="ka-GE" dirty="0" smtClean="0"/>
              <a:t>მესამეული</a:t>
            </a:r>
          </a:p>
          <a:p>
            <a:endParaRPr lang="ka-GE" dirty="0" smtClean="0"/>
          </a:p>
          <a:p>
            <a:pPr>
              <a:buFont typeface="Arial" pitchFamily="34" charset="0"/>
              <a:buChar char="•"/>
            </a:pPr>
            <a:r>
              <a:rPr lang="ka-GE" dirty="0" smtClean="0"/>
              <a:t>მეოთხეული</a:t>
            </a:r>
            <a:endParaRPr lang="en-US" dirty="0" smtClean="0"/>
          </a:p>
          <a:p>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4594"/>
          <a:stretch/>
        </p:blipFill>
        <p:spPr>
          <a:xfrm>
            <a:off x="1979712" y="2708920"/>
            <a:ext cx="6920473" cy="2408522"/>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642910" y="285728"/>
            <a:ext cx="4500594" cy="954107"/>
          </a:xfrm>
          <a:prstGeom prst="rect">
            <a:avLst/>
          </a:prstGeom>
          <a:noFill/>
        </p:spPr>
        <p:txBody>
          <a:bodyPr wrap="square" rtlCol="0">
            <a:spAutoFit/>
          </a:bodyPr>
          <a:lstStyle/>
          <a:p>
            <a:pPr algn="ctr"/>
            <a:r>
              <a:rPr lang="ka-GE" sz="2800" dirty="0" smtClean="0">
                <a:solidFill>
                  <a:schemeClr val="bg1"/>
                </a:solidFill>
              </a:rPr>
              <a:t>ცილის პირველადი სტრუქტურა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428596" y="1643050"/>
            <a:ext cx="8215370" cy="4278094"/>
          </a:xfrm>
          <a:prstGeom prst="rect">
            <a:avLst/>
          </a:prstGeom>
          <a:noFill/>
        </p:spPr>
        <p:txBody>
          <a:bodyPr wrap="square" rtlCol="0">
            <a:spAutoFit/>
          </a:bodyPr>
          <a:lstStyle/>
          <a:p>
            <a:pPr algn="just"/>
            <a:r>
              <a:rPr lang="ka-GE" sz="1600" dirty="0" smtClean="0">
                <a:latin typeface="Sylfaen" pitchFamily="18" charset="0"/>
              </a:rPr>
              <a:t>სხვადასხვა ცილის პოლიპეპტიდურ ჯაჭვში ამინომჟავათა რიცხვი და თანმიმდევრობა განსხვავებულია. ამინომჟავების მიმდევრობას პოლიპეპტიდურ ჯაჭვში ცილის </a:t>
            </a:r>
            <a:r>
              <a:rPr lang="ka-GE" sz="1600" dirty="0" smtClean="0">
                <a:solidFill>
                  <a:schemeClr val="accent2">
                    <a:lumMod val="75000"/>
                  </a:schemeClr>
                </a:solidFill>
                <a:latin typeface="Sylfaen" pitchFamily="18" charset="0"/>
              </a:rPr>
              <a:t>პირველადი სტრუქტურა </a:t>
            </a:r>
            <a:r>
              <a:rPr lang="ka-GE" sz="1600" dirty="0" smtClean="0">
                <a:latin typeface="Sylfaen" pitchFamily="18" charset="0"/>
              </a:rPr>
              <a:t>ეწოდება. </a:t>
            </a:r>
          </a:p>
          <a:p>
            <a:pPr algn="just"/>
            <a:endParaRPr lang="ka-GE" sz="1600" dirty="0" smtClean="0">
              <a:latin typeface="Sylfaen" pitchFamily="18" charset="0"/>
            </a:endParaRPr>
          </a:p>
          <a:p>
            <a:pPr algn="just"/>
            <a:r>
              <a:rPr lang="ka-GE" sz="1600" dirty="0" smtClean="0">
                <a:latin typeface="Sylfaen" pitchFamily="18" charset="0"/>
              </a:rPr>
              <a:t>მის  წარმოქმნაში, პეპტიდური ბმების გარდა, შეიძლება  მონაწილეობა მიიღოს პოლიპეპტიდური ჯაჭვის ორ ფრაგმენტს შორის არსებულმა დისუფლიდურმა (-S-S-) ბმებმაც.</a:t>
            </a:r>
          </a:p>
          <a:p>
            <a:pPr algn="just"/>
            <a:endParaRPr lang="ka-GE" sz="1600" dirty="0" smtClean="0">
              <a:latin typeface="Sylfaen" pitchFamily="18" charset="0"/>
            </a:endParaRPr>
          </a:p>
          <a:p>
            <a:pPr algn="just"/>
            <a:r>
              <a:rPr lang="ka-GE" sz="1600" dirty="0" smtClean="0">
                <a:latin typeface="Sylfaen" pitchFamily="18" charset="0"/>
              </a:rPr>
              <a:t>ცილის პირველადი სტრუქტურის დადგენა წარმოადგენს საფუძველს მიდი მეორეული და მესამეული სტრუქტურის განასაზღვრის.</a:t>
            </a:r>
          </a:p>
          <a:p>
            <a:pPr algn="just"/>
            <a:endParaRPr lang="ka-GE" sz="1600" dirty="0" smtClean="0">
              <a:latin typeface="Sylfaen" pitchFamily="18" charset="0"/>
            </a:endParaRPr>
          </a:p>
          <a:p>
            <a:pPr algn="just"/>
            <a:r>
              <a:rPr lang="ka-GE" sz="1600" dirty="0" smtClean="0">
                <a:latin typeface="Sylfaen" pitchFamily="18" charset="0"/>
              </a:rPr>
              <a:t>დღეისათვის გაშიფრულია მრავალი ბუნებრივი ცილის პირველადი სტრუქტურა, რომელთა შორის ერთ-ერთი ყველზე რთული იმუნოგლობულინი - 1300 ამინომჟავურ ნაშთს შეიცავს.</a:t>
            </a:r>
            <a:endParaRPr lang="en-US" sz="1600" dirty="0" smtClean="0">
              <a:latin typeface="Sylfaen" pitchFamily="18" charset="0"/>
            </a:endParaRPr>
          </a:p>
          <a:p>
            <a:endParaRPr lang="ka-GE" sz="1600" dirty="0" smtClean="0"/>
          </a:p>
          <a:p>
            <a:endParaRPr lang="ka-GE" sz="1600" dirty="0" smtClean="0"/>
          </a:p>
          <a:p>
            <a:endParaRPr lang="en-US" sz="1600" dirty="0"/>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5" name="Object 1"/>
          <p:cNvGraphicFramePr>
            <a:graphicFrameLocks noChangeAspect="1"/>
          </p:cNvGraphicFramePr>
          <p:nvPr/>
        </p:nvGraphicFramePr>
        <p:xfrm>
          <a:off x="1071538" y="5000636"/>
          <a:ext cx="3943350" cy="1685925"/>
        </p:xfrm>
        <a:graphic>
          <a:graphicData uri="http://schemas.openxmlformats.org/presentationml/2006/ole">
            <mc:AlternateContent xmlns:mc="http://schemas.openxmlformats.org/markup-compatibility/2006">
              <mc:Choice xmlns:v="urn:schemas-microsoft-com:vml" Requires="v">
                <p:oleObj spid="_x0000_s31813" r:id="rId4" imgW="5963760" imgH="2070000" progId="ChemDraw.Document.6.0">
                  <p:embed/>
                </p:oleObj>
              </mc:Choice>
              <mc:Fallback>
                <p:oleObj r:id="rId4" imgW="5963760" imgH="2070000" progId="ChemDraw.Document.6.0">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38" y="5000636"/>
                        <a:ext cx="3943350" cy="168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p:nvPr/>
        </p:nvPicPr>
        <p:blipFill>
          <a:blip r:embed="rId6">
            <a:extLst/>
          </a:blip>
          <a:srcRect l="29899" t="960" r="40507" b="76583"/>
          <a:stretch>
            <a:fillRect/>
          </a:stretch>
        </p:blipFill>
        <p:spPr bwMode="auto">
          <a:xfrm>
            <a:off x="5500694" y="5000636"/>
            <a:ext cx="2286016" cy="1428760"/>
          </a:xfrm>
          <a:prstGeom prst="rect">
            <a:avLst/>
          </a:prstGeom>
          <a:noFill/>
        </p:spPr>
      </p:pic>
      <p:sp>
        <p:nvSpPr>
          <p:cNvPr id="2" name="Slide Number Placeholder 1"/>
          <p:cNvSpPr>
            <a:spLocks noGrp="1"/>
          </p:cNvSpPr>
          <p:nvPr>
            <p:ph type="sldNum" sz="quarter" idx="12"/>
          </p:nvPr>
        </p:nvSpPr>
        <p:spPr/>
        <p:txBody>
          <a:bodyPr/>
          <a:lstStyle/>
          <a:p>
            <a:fld id="{B19B0651-EE4F-4900-A07F-96A6BFA9D0F0}" type="slidenum">
              <a:rPr lang="ru-RU" smtClean="0"/>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928662" y="214290"/>
            <a:ext cx="3714776" cy="954107"/>
          </a:xfrm>
          <a:prstGeom prst="rect">
            <a:avLst/>
          </a:prstGeom>
          <a:noFill/>
        </p:spPr>
        <p:txBody>
          <a:bodyPr wrap="square" rtlCol="0">
            <a:spAutoFit/>
          </a:bodyPr>
          <a:lstStyle/>
          <a:p>
            <a:pPr algn="ctr"/>
            <a:r>
              <a:rPr lang="ka-GE" sz="2800" dirty="0" smtClean="0">
                <a:solidFill>
                  <a:schemeClr val="bg1"/>
                </a:solidFill>
              </a:rPr>
              <a:t>ცილის მეორეული სტრუქტურა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285720" y="1837788"/>
            <a:ext cx="8358246" cy="1477328"/>
          </a:xfrm>
          <a:prstGeom prst="rect">
            <a:avLst/>
          </a:prstGeom>
          <a:noFill/>
        </p:spPr>
        <p:txBody>
          <a:bodyPr wrap="square" rtlCol="0">
            <a:spAutoFit/>
          </a:bodyPr>
          <a:lstStyle/>
          <a:p>
            <a:pPr algn="just"/>
            <a:r>
              <a:rPr lang="ka-GE" dirty="0" smtClean="0"/>
              <a:t>ცილის </a:t>
            </a:r>
            <a:r>
              <a:rPr lang="ka-GE" dirty="0" smtClean="0">
                <a:solidFill>
                  <a:schemeClr val="accent2">
                    <a:lumMod val="75000"/>
                  </a:schemeClr>
                </a:solidFill>
              </a:rPr>
              <a:t>მეორეული სტრუქტურის</a:t>
            </a:r>
            <a:r>
              <a:rPr lang="ka-GE" dirty="0" smtClean="0"/>
              <a:t> ქვეშ იგულისხმება პოლიპეპტიდური ჯაჭვის კონფორმაცია, რომელიც წარმოიქმნება კარბოქსილის ჯგუფის ჟანგბად ატომსა და ამიდური აზოტის ატომს შორის წყალბადური ბმების საშუალებით.</a:t>
            </a:r>
            <a:r>
              <a:rPr lang="en-US" dirty="0" smtClean="0"/>
              <a:t> </a:t>
            </a:r>
            <a:endParaRPr lang="ka-GE" dirty="0" smtClean="0"/>
          </a:p>
          <a:p>
            <a:pPr algn="just"/>
            <a:endParaRPr lang="ka-GE" dirty="0" smtClean="0"/>
          </a:p>
          <a:p>
            <a:pPr algn="just"/>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2874394"/>
            <a:ext cx="5630763" cy="3957174"/>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830997"/>
          </a:xfrm>
          <a:prstGeom prst="rect">
            <a:avLst/>
          </a:prstGeom>
          <a:noFill/>
        </p:spPr>
        <p:txBody>
          <a:bodyPr wrap="square" rtlCol="0">
            <a:spAutoFit/>
          </a:bodyPr>
          <a:lstStyle/>
          <a:p>
            <a:pPr algn="ctr"/>
            <a:r>
              <a:rPr lang="ka-GE" sz="2400" dirty="0" smtClean="0">
                <a:solidFill>
                  <a:schemeClr val="bg1"/>
                </a:solidFill>
              </a:rPr>
              <a:t>ცილის მეორეული სტრუქტურა: </a:t>
            </a:r>
          </a:p>
          <a:p>
            <a:pPr algn="ctr"/>
            <a:r>
              <a:rPr lang="en-US" sz="2400" dirty="0" smtClean="0">
                <a:solidFill>
                  <a:schemeClr val="bg1"/>
                </a:solidFill>
              </a:rPr>
              <a:t>α-</a:t>
            </a:r>
            <a:r>
              <a:rPr lang="ka-GE" sz="2400" dirty="0" smtClean="0">
                <a:solidFill>
                  <a:schemeClr val="bg1"/>
                </a:solidFill>
              </a:rPr>
              <a:t>სპირალი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642910" y="1643050"/>
            <a:ext cx="8072494" cy="2308324"/>
          </a:xfrm>
          <a:prstGeom prst="rect">
            <a:avLst/>
          </a:prstGeom>
          <a:noFill/>
        </p:spPr>
        <p:txBody>
          <a:bodyPr wrap="square" rtlCol="0">
            <a:spAutoFit/>
          </a:bodyPr>
          <a:lstStyle/>
          <a:p>
            <a:pPr algn="just">
              <a:buFont typeface="Arial" pitchFamily="34" charset="0"/>
              <a:buChar char="•"/>
            </a:pPr>
            <a:r>
              <a:rPr lang="ka-GE" sz="1600" dirty="0" smtClean="0"/>
              <a:t> </a:t>
            </a:r>
            <a:r>
              <a:rPr lang="en-US" sz="1600" dirty="0" smtClean="0"/>
              <a:t>α</a:t>
            </a:r>
            <a:r>
              <a:rPr lang="ka-GE" sz="1600" dirty="0" smtClean="0"/>
              <a:t>-სპირალური სტრუქტურა წარმოიქმნება, როცა პოლიპეპტიდური ჯაჭვის ყველა რგოლში მარტივი ბმების გარშემო ბრუნვის კუთხე სიდიდითა და ნიშნით ერთნაირია. ამის შემდეგ თანდათან ხდება ხვეული კიბის მსგავსად ჯაჭვის დახვევა, -სპირალის სტაბილიზება ხორციელდება პოლიპეპტიდური ჯაჭვის </a:t>
            </a:r>
            <a:r>
              <a:rPr lang="ka-GE" sz="1600" dirty="0" smtClean="0">
                <a:solidFill>
                  <a:srgbClr val="7030A0"/>
                </a:solidFill>
              </a:rPr>
              <a:t>C=O</a:t>
            </a:r>
            <a:r>
              <a:rPr lang="ka-GE" sz="1600" dirty="0" smtClean="0"/>
              <a:t> და </a:t>
            </a:r>
            <a:r>
              <a:rPr lang="ka-GE" sz="1600" dirty="0" smtClean="0">
                <a:solidFill>
                  <a:srgbClr val="FF0000"/>
                </a:solidFill>
              </a:rPr>
              <a:t>N-H </a:t>
            </a:r>
            <a:r>
              <a:rPr lang="ka-GE" sz="1600" dirty="0" smtClean="0"/>
              <a:t>ჯგუფებს შორის არსებული შიგამოლეკულური წყალბადური ბმებით.</a:t>
            </a:r>
          </a:p>
          <a:p>
            <a:pPr algn="just">
              <a:buFont typeface="Arial" pitchFamily="34" charset="0"/>
              <a:buChar char="•"/>
            </a:pPr>
            <a:r>
              <a:rPr lang="ka-GE" sz="1600" dirty="0" smtClean="0"/>
              <a:t> α-სპირალში პოლიპეპტიდური ჯაჭვის ყოველი </a:t>
            </a:r>
            <a:r>
              <a:rPr lang="ka-GE" sz="1600" dirty="0" smtClean="0">
                <a:solidFill>
                  <a:srgbClr val="FF0000"/>
                </a:solidFill>
              </a:rPr>
              <a:t>N-H</a:t>
            </a:r>
            <a:r>
              <a:rPr lang="ka-GE" sz="1600" dirty="0" smtClean="0"/>
              <a:t> ჯგუფი წყალბადური ბმით უკავშირდება მისგან მეოთხე ამინომჟავური ნაშთის </a:t>
            </a:r>
            <a:r>
              <a:rPr lang="ka-GE" sz="1600" dirty="0" smtClean="0">
                <a:solidFill>
                  <a:srgbClr val="7030A0"/>
                </a:solidFill>
              </a:rPr>
              <a:t>C=O</a:t>
            </a:r>
            <a:r>
              <a:rPr lang="ka-GE" sz="1600" dirty="0" smtClean="0"/>
              <a:t> ჯგუფს. სპირალის თითოეულ ხვიაზე მოდის 3,6 ამინომჟავური ნაშთი. ხვიებს შორის  მანძილი 0,54 ნმ-ს შეადგენს, სპირალის რადიუსი 0,23 ნმ-ია.</a:t>
            </a:r>
            <a:endParaRPr lang="en-US" sz="1600" dirty="0"/>
          </a:p>
        </p:txBody>
      </p:sp>
      <p:pic>
        <p:nvPicPr>
          <p:cNvPr id="8" name="Picture 7"/>
          <p:cNvPicPr/>
          <p:nvPr/>
        </p:nvPicPr>
        <p:blipFill>
          <a:blip r:embed="rId3">
            <a:extLst/>
          </a:blip>
          <a:srcRect l="66299" t="2769" r="1716"/>
          <a:stretch>
            <a:fillRect/>
          </a:stretch>
        </p:blipFill>
        <p:spPr bwMode="auto">
          <a:xfrm>
            <a:off x="1928794" y="3929066"/>
            <a:ext cx="1724025" cy="2428875"/>
          </a:xfrm>
          <a:prstGeom prst="rect">
            <a:avLst/>
          </a:prstGeom>
          <a:noFill/>
        </p:spPr>
      </p:pic>
      <p:pic>
        <p:nvPicPr>
          <p:cNvPr id="10" name="Picture 9"/>
          <p:cNvPicPr/>
          <p:nvPr/>
        </p:nvPicPr>
        <p:blipFill>
          <a:blip r:embed="rId4">
            <a:extLst/>
          </a:blip>
          <a:srcRect l="71146" t="33333" r="2396" b="3194"/>
          <a:stretch>
            <a:fillRect/>
          </a:stretch>
        </p:blipFill>
        <p:spPr bwMode="auto">
          <a:xfrm>
            <a:off x="4857752" y="3786190"/>
            <a:ext cx="1520190" cy="2643182"/>
          </a:xfrm>
          <a:prstGeom prst="rect">
            <a:avLst/>
          </a:prstGeom>
          <a:noFill/>
        </p:spPr>
      </p:pic>
      <p:sp>
        <p:nvSpPr>
          <p:cNvPr id="2" name="Slide Number Placeholder 1"/>
          <p:cNvSpPr>
            <a:spLocks noGrp="1"/>
          </p:cNvSpPr>
          <p:nvPr>
            <p:ph type="sldNum" sz="quarter" idx="12"/>
          </p:nvPr>
        </p:nvSpPr>
        <p:spPr/>
        <p:txBody>
          <a:bodyPr/>
          <a:lstStyle/>
          <a:p>
            <a:fld id="{B19B0651-EE4F-4900-A07F-96A6BFA9D0F0}" type="slidenum">
              <a:rPr lang="ru-RU" smtClean="0"/>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830997"/>
          </a:xfrm>
          <a:prstGeom prst="rect">
            <a:avLst/>
          </a:prstGeom>
          <a:noFill/>
        </p:spPr>
        <p:txBody>
          <a:bodyPr wrap="square" rtlCol="0">
            <a:spAutoFit/>
          </a:bodyPr>
          <a:lstStyle/>
          <a:p>
            <a:pPr algn="ctr"/>
            <a:r>
              <a:rPr lang="ka-GE" sz="2400" dirty="0" smtClean="0">
                <a:solidFill>
                  <a:schemeClr val="bg1"/>
                </a:solidFill>
              </a:rPr>
              <a:t>ცილის მეორეული სტრუქტურა: </a:t>
            </a:r>
          </a:p>
          <a:p>
            <a:pPr algn="ctr"/>
            <a:r>
              <a:rPr lang="en-US" sz="2400" dirty="0" smtClean="0">
                <a:solidFill>
                  <a:schemeClr val="bg1"/>
                </a:solidFill>
              </a:rPr>
              <a:t>β-</a:t>
            </a:r>
            <a:r>
              <a:rPr lang="ka-GE" sz="2400" dirty="0" smtClean="0">
                <a:solidFill>
                  <a:schemeClr val="bg1"/>
                </a:solidFill>
              </a:rPr>
              <a:t>სტრუქტურა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571472" y="1643050"/>
            <a:ext cx="8001056" cy="3139321"/>
          </a:xfrm>
          <a:prstGeom prst="rect">
            <a:avLst/>
          </a:prstGeom>
          <a:noFill/>
        </p:spPr>
        <p:txBody>
          <a:bodyPr wrap="square" rtlCol="0">
            <a:spAutoFit/>
          </a:bodyPr>
          <a:lstStyle/>
          <a:p>
            <a:pPr>
              <a:buFont typeface="Arial" pitchFamily="34" charset="0"/>
              <a:buChar char="•"/>
            </a:pPr>
            <a:r>
              <a:rPr lang="en-US" dirty="0" smtClean="0"/>
              <a:t> </a:t>
            </a:r>
            <a:r>
              <a:rPr lang="en-US" dirty="0" smtClean="0">
                <a:solidFill>
                  <a:schemeClr val="accent2">
                    <a:lumMod val="75000"/>
                  </a:schemeClr>
                </a:solidFill>
              </a:rPr>
              <a:t>β-</a:t>
            </a:r>
            <a:r>
              <a:rPr lang="ka-GE" dirty="0" smtClean="0">
                <a:solidFill>
                  <a:schemeClr val="accent2">
                    <a:lumMod val="75000"/>
                  </a:schemeClr>
                </a:solidFill>
              </a:rPr>
              <a:t>სტრუქტურაში </a:t>
            </a:r>
            <a:r>
              <a:rPr lang="ka-GE" dirty="0" smtClean="0"/>
              <a:t>პოლიპეპტიდური ჯაჭვი გაშნილ მდგომარეობაშია და ზიგზაგისებური ფორმა აქვს. ორი პოლიპეპტიდური ჯაჭვის ცალკეული უბნები ერთმანეთის პარალელურად თავსდება და ერთმანეთს უკავშირდება წყალბადური ბმებით. </a:t>
            </a:r>
            <a:r>
              <a:rPr lang="en-US" dirty="0" smtClean="0"/>
              <a:t>α </a:t>
            </a:r>
            <a:r>
              <a:rPr lang="ka-GE" dirty="0" smtClean="0"/>
              <a:t>-სპირალისგან განსხვავებით, </a:t>
            </a:r>
            <a:r>
              <a:rPr lang="en-US" dirty="0" smtClean="0"/>
              <a:t>β</a:t>
            </a:r>
            <a:r>
              <a:rPr lang="ka-GE" dirty="0" smtClean="0"/>
              <a:t> სტრუქტურაში ზიგზაგისებური პოლიპეპტიდური ჯაჭვის შიგნით წყალბადური ბმები </a:t>
            </a:r>
            <a:r>
              <a:rPr lang="ka-GE" dirty="0" smtClean="0">
                <a:solidFill>
                  <a:srgbClr val="FF0000"/>
                </a:solidFill>
              </a:rPr>
              <a:t>არ მყარდება</a:t>
            </a:r>
            <a:r>
              <a:rPr lang="ka-GE" dirty="0" smtClean="0"/>
              <a:t>. </a:t>
            </a:r>
          </a:p>
          <a:p>
            <a:pPr>
              <a:buFont typeface="Arial" pitchFamily="34" charset="0"/>
              <a:buChar char="•"/>
            </a:pPr>
            <a:endParaRPr lang="ka-GE" dirty="0" smtClean="0"/>
          </a:p>
          <a:p>
            <a:pPr>
              <a:buFont typeface="Arial" pitchFamily="34" charset="0"/>
              <a:buChar char="•"/>
            </a:pPr>
            <a:r>
              <a:rPr lang="ka-GE" dirty="0" smtClean="0"/>
              <a:t> მრავალ ცილაში ერთად გვხვდება როგორ </a:t>
            </a:r>
            <a:r>
              <a:rPr lang="en-US" dirty="0" smtClean="0"/>
              <a:t>α</a:t>
            </a:r>
            <a:r>
              <a:rPr lang="ka-GE" dirty="0" smtClean="0"/>
              <a:t>-სპირალი ისე </a:t>
            </a:r>
            <a:r>
              <a:rPr lang="en-US" dirty="0" smtClean="0"/>
              <a:t>β</a:t>
            </a:r>
            <a:r>
              <a:rPr lang="ka-GE" dirty="0" smtClean="0"/>
              <a:t>-სტრუქტურა.</a:t>
            </a:r>
          </a:p>
          <a:p>
            <a:endParaRPr lang="ka-GE" dirty="0" smtClean="0"/>
          </a:p>
          <a:p>
            <a:pPr>
              <a:buFont typeface="Arial" pitchFamily="34" charset="0"/>
              <a:buChar char="•"/>
            </a:pPr>
            <a:r>
              <a:rPr lang="ka-GE" dirty="0" smtClean="0"/>
              <a:t> გარკვეულ პირობებში პოლიპეპტიდური ჯაჭვი </a:t>
            </a:r>
            <a:r>
              <a:rPr lang="en-US" dirty="0" smtClean="0"/>
              <a:t>α</a:t>
            </a:r>
            <a:r>
              <a:rPr lang="ka-GE" dirty="0" smtClean="0"/>
              <a:t>-სპირალის კონფორმაციიდან შეიძლება გადავიდეს </a:t>
            </a:r>
            <a:r>
              <a:rPr lang="en-US" dirty="0" smtClean="0"/>
              <a:t>β</a:t>
            </a:r>
            <a:r>
              <a:rPr lang="ka-GE" dirty="0" smtClean="0"/>
              <a:t>-სტრუქტურაში და პირიქით</a:t>
            </a:r>
            <a:endParaRPr lang="en-US" dirty="0"/>
          </a:p>
        </p:txBody>
      </p:sp>
      <p:pic>
        <p:nvPicPr>
          <p:cNvPr id="11" name="Picture 10"/>
          <p:cNvPicPr/>
          <p:nvPr/>
        </p:nvPicPr>
        <p:blipFill>
          <a:blip r:embed="rId3">
            <a:extLst/>
          </a:blip>
          <a:srcRect l="2318" t="4217" r="1176" b="6626"/>
          <a:stretch>
            <a:fillRect/>
          </a:stretch>
        </p:blipFill>
        <p:spPr bwMode="auto">
          <a:xfrm>
            <a:off x="785786" y="4786322"/>
            <a:ext cx="3786214" cy="1785950"/>
          </a:xfrm>
          <a:prstGeom prst="rect">
            <a:avLst/>
          </a:prstGeom>
          <a:noFill/>
        </p:spPr>
      </p:pic>
      <p:pic>
        <p:nvPicPr>
          <p:cNvPr id="12" name="Picture 11"/>
          <p:cNvPicPr/>
          <p:nvPr/>
        </p:nvPicPr>
        <p:blipFill>
          <a:blip r:embed="rId4">
            <a:extLst/>
          </a:blip>
          <a:srcRect l="8750" t="38750" r="49583" b="3750"/>
          <a:stretch>
            <a:fillRect/>
          </a:stretch>
        </p:blipFill>
        <p:spPr bwMode="auto">
          <a:xfrm>
            <a:off x="5286380" y="4714884"/>
            <a:ext cx="2286016" cy="2143116"/>
          </a:xfrm>
          <a:prstGeom prst="rect">
            <a:avLst/>
          </a:prstGeom>
          <a:noFill/>
        </p:spPr>
      </p:pic>
      <p:sp>
        <p:nvSpPr>
          <p:cNvPr id="2" name="Slide Number Placeholder 1"/>
          <p:cNvSpPr>
            <a:spLocks noGrp="1"/>
          </p:cNvSpPr>
          <p:nvPr>
            <p:ph type="sldNum" sz="quarter" idx="12"/>
          </p:nvPr>
        </p:nvSpPr>
        <p:spPr/>
        <p:txBody>
          <a:bodyPr/>
          <a:lstStyle/>
          <a:p>
            <a:fld id="{B19B0651-EE4F-4900-A07F-96A6BFA9D0F0}" type="slidenum">
              <a:rPr lang="ru-RU" smtClean="0"/>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ცილის ზემეორეული სტრუქტურა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85720" y="1928802"/>
            <a:ext cx="8643998" cy="1477328"/>
          </a:xfrm>
          <a:prstGeom prst="rect">
            <a:avLst/>
          </a:prstGeom>
          <a:noFill/>
        </p:spPr>
        <p:txBody>
          <a:bodyPr wrap="square" rtlCol="0">
            <a:spAutoFit/>
          </a:bodyPr>
          <a:lstStyle/>
          <a:p>
            <a:pPr algn="just"/>
            <a:r>
              <a:rPr lang="ka-GE" dirty="0" smtClean="0"/>
              <a:t>გლობულურ ცილებში მეორეული სტრუქტურის წარმოქმნისას პოლიპეპტიდური ჯაჭვის ნაწილი შეიძლება იყოს  </a:t>
            </a:r>
            <a:r>
              <a:rPr lang="en-US" dirty="0" smtClean="0"/>
              <a:t>α</a:t>
            </a:r>
            <a:r>
              <a:rPr lang="ka-GE" dirty="0" smtClean="0"/>
              <a:t>-სპირალის, ნაწილი </a:t>
            </a:r>
            <a:r>
              <a:rPr lang="en-US" dirty="0" smtClean="0"/>
              <a:t>β</a:t>
            </a:r>
            <a:r>
              <a:rPr lang="ka-GE" dirty="0" smtClean="0"/>
              <a:t>-სტრუქტურის, ნაწილი კი მოუწესრიგებელი სტრუქტურის კონფორმაციაში, რაც განაპირობებს ე.წ. </a:t>
            </a:r>
            <a:r>
              <a:rPr lang="ka-GE" b="1" dirty="0" smtClean="0">
                <a:solidFill>
                  <a:schemeClr val="accent2">
                    <a:lumMod val="75000"/>
                  </a:schemeClr>
                </a:solidFill>
              </a:rPr>
              <a:t>ზემეორეული სტრუქტურის</a:t>
            </a:r>
            <a:r>
              <a:rPr lang="ka-GE" dirty="0" smtClean="0"/>
              <a:t> წარმოქმნას, რასაც შუალედური ადგილი უჭირავს ცილის მეორეულ და მესამეულ სტრუქტურებს შორის.</a:t>
            </a:r>
            <a:endParaRPr lang="en-US" dirty="0"/>
          </a:p>
        </p:txBody>
      </p:sp>
      <p:pic>
        <p:nvPicPr>
          <p:cNvPr id="10" name="Picture 9"/>
          <p:cNvPicPr/>
          <p:nvPr/>
        </p:nvPicPr>
        <p:blipFill>
          <a:blip r:embed="rId3">
            <a:extLst/>
          </a:blip>
          <a:srcRect/>
          <a:stretch>
            <a:fillRect/>
          </a:stretch>
        </p:blipFill>
        <p:spPr bwMode="auto">
          <a:xfrm>
            <a:off x="1000100" y="3786190"/>
            <a:ext cx="6786610" cy="2143140"/>
          </a:xfrm>
          <a:prstGeom prst="rect">
            <a:avLst/>
          </a:prstGeom>
          <a:noFill/>
        </p:spPr>
      </p:pic>
      <p:sp>
        <p:nvSpPr>
          <p:cNvPr id="2" name="Slide Number Placeholder 1"/>
          <p:cNvSpPr>
            <a:spLocks noGrp="1"/>
          </p:cNvSpPr>
          <p:nvPr>
            <p:ph type="sldNum" sz="quarter" idx="12"/>
          </p:nvPr>
        </p:nvSpPr>
        <p:spPr/>
        <p:txBody>
          <a:bodyPr/>
          <a:lstStyle/>
          <a:p>
            <a:fld id="{B19B0651-EE4F-4900-A07F-96A6BFA9D0F0}" type="slidenum">
              <a:rPr lang="ru-RU" smtClean="0"/>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ცილის მესამეული სტრუქტურა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500034" y="1643050"/>
            <a:ext cx="7500990" cy="2954655"/>
          </a:xfrm>
          <a:prstGeom prst="rect">
            <a:avLst/>
          </a:prstGeom>
          <a:noFill/>
        </p:spPr>
        <p:txBody>
          <a:bodyPr wrap="square" rtlCol="0">
            <a:spAutoFit/>
          </a:bodyPr>
          <a:lstStyle/>
          <a:p>
            <a:pPr algn="just">
              <a:buFont typeface="Arial" pitchFamily="34" charset="0"/>
              <a:buChar char="•"/>
            </a:pPr>
            <a:r>
              <a:rPr lang="ka-GE" sz="1550" dirty="0" smtClean="0">
                <a:latin typeface="Sylfaen" pitchFamily="18" charset="0"/>
              </a:rPr>
              <a:t> ერთი ან ერთმანეთთან დაკავშირებული რამდენიმე მეორეული სტრუქტურის მქონე პოლიპეპტიდური ჯაჭვი, ჩვეულებრივ, სივრცეში ლაგდება შედარებით კომპაქტური სისტემის სახით, იღებს </a:t>
            </a:r>
            <a:r>
              <a:rPr lang="ka-GE" sz="1550" dirty="0" smtClean="0">
                <a:solidFill>
                  <a:schemeClr val="accent2">
                    <a:lumMod val="75000"/>
                  </a:schemeClr>
                </a:solidFill>
                <a:latin typeface="Sylfaen" pitchFamily="18" charset="0"/>
              </a:rPr>
              <a:t>მესამულ სტრუქტურას</a:t>
            </a:r>
            <a:r>
              <a:rPr lang="ka-GE" sz="1550" dirty="0" smtClean="0">
                <a:latin typeface="Sylfaen" pitchFamily="18" charset="0"/>
              </a:rPr>
              <a:t>. მაშ სპირალისებური ფორმა გააჩნიათ, რომელიც მოგვაგონებს გორგლის მსგავსად დახვეულ ელექტროქურის სპირალს.</a:t>
            </a:r>
          </a:p>
          <a:p>
            <a:pPr algn="just">
              <a:buFont typeface="Arial" pitchFamily="34" charset="0"/>
              <a:buChar char="•"/>
            </a:pPr>
            <a:r>
              <a:rPr lang="ka-GE" sz="1550" dirty="0" smtClean="0">
                <a:latin typeface="Sylfaen" pitchFamily="18" charset="0"/>
              </a:rPr>
              <a:t> ამ სტრუქტურის სტაბილიზებაში მნიშვნელოვან როლს ასრულებს წყალბადური ბმები გვერდითი რადიკალების ფუნქციურ ჯგუფებს შორის, დისულფიდური ბმები, ვან-დერ-ვაალსური მიზიდულობის ძალებით განპირობებული ჰიდროფობური ურთიერთქმედება ამინომჟავური ნაშთების არაპოლარულ რადიკალებს შორის და იონური ურთიერთქმედება ამინომჟავური ნაშთების იოგენურ რადიკალებს შორის. </a:t>
            </a:r>
          </a:p>
          <a:p>
            <a:pPr algn="just"/>
            <a:endParaRPr lang="en-US" sz="1550" dirty="0">
              <a:latin typeface="Sylfaen" pitchFamily="18" charset="0"/>
            </a:endParaRPr>
          </a:p>
        </p:txBody>
      </p:sp>
      <p:pic>
        <p:nvPicPr>
          <p:cNvPr id="8" name="Picture 7"/>
          <p:cNvPicPr/>
          <p:nvPr/>
        </p:nvPicPr>
        <p:blipFill>
          <a:blip r:embed="rId3">
            <a:extLst/>
          </a:blip>
          <a:srcRect l="21654" t="46751" r="62445" b="15113"/>
          <a:stretch>
            <a:fillRect/>
          </a:stretch>
        </p:blipFill>
        <p:spPr bwMode="auto">
          <a:xfrm>
            <a:off x="4857752" y="4214818"/>
            <a:ext cx="2081215" cy="2466975"/>
          </a:xfrm>
          <a:prstGeom prst="rect">
            <a:avLst/>
          </a:prstGeom>
          <a:noFill/>
        </p:spPr>
      </p:pic>
      <p:pic>
        <p:nvPicPr>
          <p:cNvPr id="9" name="Picture 8"/>
          <p:cNvPicPr/>
          <p:nvPr/>
        </p:nvPicPr>
        <p:blipFill>
          <a:blip r:embed="rId4">
            <a:extLst/>
          </a:blip>
          <a:srcRect/>
          <a:stretch>
            <a:fillRect/>
          </a:stretch>
        </p:blipFill>
        <p:spPr bwMode="auto">
          <a:xfrm>
            <a:off x="1785918" y="4429132"/>
            <a:ext cx="2143125" cy="2238375"/>
          </a:xfrm>
          <a:prstGeom prst="rect">
            <a:avLst/>
          </a:prstGeom>
          <a:noFill/>
        </p:spPr>
      </p:pic>
      <p:sp>
        <p:nvSpPr>
          <p:cNvPr id="2" name="Slide Number Placeholder 1"/>
          <p:cNvSpPr>
            <a:spLocks noGrp="1"/>
          </p:cNvSpPr>
          <p:nvPr>
            <p:ph type="sldNum" sz="quarter" idx="12"/>
          </p:nvPr>
        </p:nvSpPr>
        <p:spPr/>
        <p:txBody>
          <a:bodyPr/>
          <a:lstStyle/>
          <a:p>
            <a:fld id="{B19B0651-EE4F-4900-A07F-96A6BFA9D0F0}" type="slidenum">
              <a:rPr lang="ru-RU" smtClean="0"/>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ცილის მეოთხეული სტრუქტურა </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500034" y="1714488"/>
            <a:ext cx="8072494" cy="3293209"/>
          </a:xfrm>
          <a:prstGeom prst="rect">
            <a:avLst/>
          </a:prstGeom>
          <a:noFill/>
        </p:spPr>
        <p:txBody>
          <a:bodyPr wrap="square" rtlCol="0">
            <a:spAutoFit/>
          </a:bodyPr>
          <a:lstStyle/>
          <a:p>
            <a:pPr algn="just">
              <a:buFont typeface="Arial" pitchFamily="34" charset="0"/>
              <a:buChar char="•"/>
            </a:pPr>
            <a:r>
              <a:rPr lang="ka-GE" sz="1600" dirty="0" smtClean="0"/>
              <a:t>ცილის </a:t>
            </a:r>
            <a:r>
              <a:rPr lang="ka-GE" sz="1600" dirty="0" smtClean="0">
                <a:solidFill>
                  <a:schemeClr val="accent2">
                    <a:lumMod val="75000"/>
                  </a:schemeClr>
                </a:solidFill>
              </a:rPr>
              <a:t>მეოთხეული სტრუქტურის</a:t>
            </a:r>
            <a:r>
              <a:rPr lang="ka-GE" sz="1600" dirty="0" smtClean="0"/>
              <a:t> ქვეშ იგულისხმება ერთნაირი ან სხვადასხვა პირველადი, მეორეული და მესამეული სტრუქტურის მქონე პოლიპეპტიდური ჯაჭვების ჩალაგების ხერხი სივრცეში და ფუნქციური და სტრუქტურული თვალსაზრისით ერთიანი მაკრომოლეკულური წარმონაქმნის ფორმირებას.</a:t>
            </a:r>
          </a:p>
          <a:p>
            <a:pPr algn="just"/>
            <a:endParaRPr lang="ka-GE" sz="1600" dirty="0" smtClean="0"/>
          </a:p>
          <a:p>
            <a:pPr algn="just">
              <a:buFont typeface="Arial" pitchFamily="34" charset="0"/>
              <a:buChar char="•"/>
            </a:pPr>
            <a:r>
              <a:rPr lang="ka-GE" sz="1600" dirty="0" smtClean="0"/>
              <a:t> მეოთხეული სტრუქტურის მქონე ცილა, რომელსაც ოლოგომერულ ცილას ან მულტიმერს უწოდებენ, აქტიურობით გამოირჩევა მხოლოდ სუბერთეულების გაერთიანებისა და გარკვეული სივრცითი ორიენტაციის შემდეგ.</a:t>
            </a:r>
          </a:p>
          <a:p>
            <a:pPr algn="just">
              <a:buFont typeface="Arial" pitchFamily="34" charset="0"/>
              <a:buChar char="•"/>
            </a:pPr>
            <a:endParaRPr lang="ka-GE" sz="1600" dirty="0" smtClean="0"/>
          </a:p>
          <a:p>
            <a:pPr algn="just">
              <a:buFont typeface="Arial" pitchFamily="34" charset="0"/>
              <a:buChar char="•"/>
            </a:pPr>
            <a:r>
              <a:rPr lang="ka-GE" sz="1600" dirty="0" smtClean="0"/>
              <a:t> სუბერთეულებს შორის მეოთხეულ სტრუქტურაში დამყარებულია წყალბადური ბმები ასევე არსებობს მათ შორის ჰიდროფობური ურთიერთქმედება. უამრავი ცილა შედგება სუბერთეულებისგან, რომლებიც წარმოადგენენ სამგანზომილებიან ასოციატებს.</a:t>
            </a:r>
            <a:endParaRPr lang="en-US" sz="1600" dirty="0"/>
          </a:p>
        </p:txBody>
      </p:sp>
      <p:pic>
        <p:nvPicPr>
          <p:cNvPr id="8" name="Picture 7"/>
          <p:cNvPicPr/>
          <p:nvPr/>
        </p:nvPicPr>
        <p:blipFill>
          <a:blip r:embed="rId3">
            <a:extLst/>
          </a:blip>
          <a:srcRect l="22083" t="47778" r="27812" b="2917"/>
          <a:stretch>
            <a:fillRect/>
          </a:stretch>
        </p:blipFill>
        <p:spPr bwMode="auto">
          <a:xfrm>
            <a:off x="5705085" y="4800600"/>
            <a:ext cx="2790825" cy="2057400"/>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2194" y="4739303"/>
            <a:ext cx="3626728" cy="2085905"/>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ცილის იზოელექტრული წერტილი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411496" y="1916832"/>
            <a:ext cx="8321008" cy="3970318"/>
          </a:xfrm>
          <a:prstGeom prst="rect">
            <a:avLst/>
          </a:prstGeom>
          <a:noFill/>
        </p:spPr>
        <p:txBody>
          <a:bodyPr wrap="square" rtlCol="0">
            <a:spAutoFit/>
          </a:bodyPr>
          <a:lstStyle/>
          <a:p>
            <a:pPr algn="just"/>
            <a:r>
              <a:rPr lang="ka-GE" dirty="0" smtClean="0"/>
              <a:t>ყველა ცილა ხასიათდება </a:t>
            </a:r>
            <a:r>
              <a:rPr lang="ka-GE" dirty="0" smtClean="0">
                <a:solidFill>
                  <a:schemeClr val="accent2">
                    <a:lumMod val="75000"/>
                  </a:schemeClr>
                </a:solidFill>
              </a:rPr>
              <a:t>იზოელექტრული წერტილის</a:t>
            </a:r>
            <a:r>
              <a:rPr lang="ka-GE" dirty="0" smtClean="0"/>
              <a:t> სრულიად განსაზღვრული მნიშვნელობით. </a:t>
            </a:r>
          </a:p>
          <a:p>
            <a:pPr algn="just"/>
            <a:endParaRPr lang="ka-GE" dirty="0" smtClean="0"/>
          </a:p>
          <a:p>
            <a:pPr algn="just"/>
            <a:r>
              <a:rPr lang="ka-GE" dirty="0" smtClean="0"/>
              <a:t>იეწ-სთვის დამახასიათებელია ცილის მაკრომოლეკულის გორლისებური ფორმა.  არაიზოელექტრულ ანუ დამუხტულ მდგომარეობაში ცილის ჯაჭვებს აქვთ წაგრძელებული ანუ უფრო გაშლილი ფორმა. </a:t>
            </a:r>
          </a:p>
          <a:p>
            <a:pPr algn="just"/>
            <a:endParaRPr lang="ka-GE" dirty="0" smtClean="0"/>
          </a:p>
          <a:p>
            <a:pPr algn="just"/>
            <a:r>
              <a:rPr lang="ka-GE" dirty="0" smtClean="0"/>
              <a:t>იზოელექტრულ მდგომარეობაში კი მოლეკულა თანაბარი რაოდენობით შეიცავს როგორც COO- ise NH3 ჯგუფებს, რომლებიც ერთმანეთს იზიდავენ და ამით ხელს უწყობენ ცილის მოლეკულების რგოლებად დახვევას.  </a:t>
            </a:r>
          </a:p>
          <a:p>
            <a:pPr algn="just"/>
            <a:endParaRPr lang="ka-GE" dirty="0" smtClean="0"/>
          </a:p>
          <a:p>
            <a:pPr algn="just"/>
            <a:r>
              <a:rPr lang="ka-GE" dirty="0" smtClean="0"/>
              <a:t>ეს ფაქტი აისახება ცილის ფიზიკურ თვისებებზეც,  იეწ-ში ცილის ხსნარების სიბლანტე დაბალია, ხსნარის ოსმოსური წნევა შემცირებულია , ცუდად მიმდიონარეობს გაჯირჯვება. </a:t>
            </a:r>
            <a:endParaRPr lang="en-US" dirty="0"/>
          </a:p>
        </p:txBody>
      </p:sp>
      <p:sp>
        <p:nvSpPr>
          <p:cNvPr id="2" name="Slide Number Placeholder 1"/>
          <p:cNvSpPr>
            <a:spLocks noGrp="1"/>
          </p:cNvSpPr>
          <p:nvPr>
            <p:ph type="sldNum" sz="quarter" idx="12"/>
          </p:nvPr>
        </p:nvSpPr>
        <p:spPr/>
        <p:txBody>
          <a:bodyPr/>
          <a:lstStyle/>
          <a:p>
            <a:fld id="{B19B0651-EE4F-4900-A07F-96A6BFA9D0F0}" type="slidenum">
              <a:rPr lang="ru-RU" smtClean="0"/>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830997"/>
          </a:xfrm>
          <a:prstGeom prst="rect">
            <a:avLst/>
          </a:prstGeom>
          <a:noFill/>
        </p:spPr>
        <p:txBody>
          <a:bodyPr wrap="square" rtlCol="0">
            <a:spAutoFit/>
          </a:bodyPr>
          <a:lstStyle/>
          <a:p>
            <a:pPr algn="ctr"/>
            <a:r>
              <a:rPr lang="ka-GE" sz="2400" dirty="0" smtClean="0">
                <a:solidFill>
                  <a:schemeClr val="bg1"/>
                </a:solidFill>
              </a:rPr>
              <a:t>ცილის სტრუქტურის კვლევის  სპექტროსკოპიული მეთოდები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611560" y="1916832"/>
            <a:ext cx="8280920" cy="5078313"/>
          </a:xfrm>
          <a:prstGeom prst="rect">
            <a:avLst/>
          </a:prstGeom>
          <a:noFill/>
        </p:spPr>
        <p:txBody>
          <a:bodyPr wrap="square" rtlCol="0">
            <a:spAutoFit/>
          </a:bodyPr>
          <a:lstStyle/>
          <a:p>
            <a:r>
              <a:rPr lang="ka-GE" dirty="0" smtClean="0"/>
              <a:t>ცილების სტრტუქურული კვლევის სხვადასხვა ეტაპზე შემდეგი მეთოდები:</a:t>
            </a:r>
          </a:p>
          <a:p>
            <a:endParaRPr lang="ka-GE" dirty="0"/>
          </a:p>
          <a:p>
            <a:pPr marL="285750" indent="-285750">
              <a:buFont typeface="Arial" panose="020B0604020202020204" pitchFamily="34" charset="0"/>
              <a:buChar char="•"/>
            </a:pPr>
            <a:r>
              <a:rPr lang="ka-GE" dirty="0" smtClean="0"/>
              <a:t>ინფრაწითელი სპექტროსკოპია</a:t>
            </a:r>
          </a:p>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r>
              <a:rPr lang="ka-GE" dirty="0" smtClean="0"/>
              <a:t>ულტრაიისფერი სპექტროსკოპია</a:t>
            </a:r>
          </a:p>
          <a:p>
            <a:pPr marL="285750" indent="-285750">
              <a:buFont typeface="Arial" panose="020B0604020202020204" pitchFamily="34" charset="0"/>
              <a:buChar char="•"/>
            </a:pPr>
            <a:endParaRPr lang="ka-GE" dirty="0"/>
          </a:p>
          <a:p>
            <a:pPr marL="285750" indent="-285750">
              <a:buFont typeface="Arial" panose="020B0604020202020204" pitchFamily="34" charset="0"/>
              <a:buChar char="•"/>
            </a:pPr>
            <a:r>
              <a:rPr lang="ka-GE" dirty="0" smtClean="0"/>
              <a:t>ფლუორიმეტრია</a:t>
            </a:r>
            <a:endParaRPr lang="en-US" dirty="0" smtClean="0"/>
          </a:p>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r>
              <a:rPr lang="ka-GE" dirty="0" smtClean="0"/>
              <a:t>ბმრ სპექტროსკოპია</a:t>
            </a:r>
            <a:endParaRPr lang="en-US" dirty="0" smtClean="0"/>
          </a:p>
          <a:p>
            <a:pPr marL="285750" indent="-285750">
              <a:buFont typeface="Arial" panose="020B0604020202020204" pitchFamily="34" charset="0"/>
              <a:buChar char="•"/>
            </a:pPr>
            <a:endParaRPr lang="ka-GE" dirty="0" smtClean="0"/>
          </a:p>
          <a:p>
            <a:pPr marL="285750" indent="-285750">
              <a:buFont typeface="Arial" panose="020B0604020202020204" pitchFamily="34" charset="0"/>
              <a:buChar char="•"/>
            </a:pPr>
            <a:r>
              <a:rPr lang="ka-GE" dirty="0" smtClean="0"/>
              <a:t>წრიული დიქროიზმი</a:t>
            </a:r>
          </a:p>
          <a:p>
            <a:endParaRPr lang="ka-GE" dirty="0"/>
          </a:p>
          <a:p>
            <a:endParaRPr lang="ka-GE" dirty="0" smtClean="0"/>
          </a:p>
          <a:p>
            <a:endParaRPr lang="ka-GE" dirty="0"/>
          </a:p>
          <a:p>
            <a:endParaRPr lang="ka-GE" dirty="0" smtClean="0"/>
          </a:p>
          <a:p>
            <a:endParaRPr lang="ka-GE" dirty="0"/>
          </a:p>
          <a:p>
            <a:endParaRPr lang="ka-GE" dirty="0" smtClean="0"/>
          </a:p>
          <a:p>
            <a:endParaRPr lang="en-US" dirty="0"/>
          </a:p>
        </p:txBody>
      </p:sp>
      <p:sp>
        <p:nvSpPr>
          <p:cNvPr id="3" name="Slide Number Placeholder 2"/>
          <p:cNvSpPr>
            <a:spLocks noGrp="1"/>
          </p:cNvSpPr>
          <p:nvPr>
            <p:ph type="sldNum" sz="quarter" idx="12"/>
          </p:nvPr>
        </p:nvSpPr>
        <p:spPr/>
        <p:txBody>
          <a:bodyPr/>
          <a:lstStyle/>
          <a:p>
            <a:fld id="{B19B0651-EE4F-4900-A07F-96A6BFA9D0F0}" type="slidenum">
              <a:rPr lang="ru-RU" smtClean="0"/>
              <a:pPr/>
              <a:t>29</a:t>
            </a:fld>
            <a:endParaRPr lang="ru-RU"/>
          </a:p>
        </p:txBody>
      </p:sp>
    </p:spTree>
    <p:extLst>
      <p:ext uri="{BB962C8B-B14F-4D97-AF65-F5344CB8AC3E}">
        <p14:creationId xmlns:p14="http://schemas.microsoft.com/office/powerpoint/2010/main" val="3722326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1142976" y="214290"/>
            <a:ext cx="3714776" cy="1015663"/>
          </a:xfrm>
          <a:prstGeom prst="rect">
            <a:avLst/>
          </a:prstGeom>
          <a:noFill/>
        </p:spPr>
        <p:txBody>
          <a:bodyPr wrap="square" rtlCol="0">
            <a:spAutoFit/>
          </a:bodyPr>
          <a:lstStyle/>
          <a:p>
            <a:pPr algn="ctr"/>
            <a:r>
              <a:rPr lang="ka-GE" sz="2000" dirty="0" smtClean="0">
                <a:solidFill>
                  <a:schemeClr val="bg1"/>
                </a:solidFill>
              </a:rPr>
              <a:t>ამინომჟავების კლასიფიკაცია რადიკალების ბუნების მიხედვით</a:t>
            </a:r>
            <a:endParaRPr lang="en-US" sz="2000" dirty="0">
              <a:solidFill>
                <a:schemeClr val="bg1"/>
              </a:solidFill>
            </a:endParaRPr>
          </a:p>
        </p:txBody>
      </p:sp>
      <p:sp>
        <p:nvSpPr>
          <p:cNvPr id="8" name="TextBox 7"/>
          <p:cNvSpPr txBox="1"/>
          <p:nvPr/>
        </p:nvSpPr>
        <p:spPr>
          <a:xfrm>
            <a:off x="285720" y="2000240"/>
            <a:ext cx="8429652" cy="3416320"/>
          </a:xfrm>
          <a:prstGeom prst="rect">
            <a:avLst/>
          </a:prstGeom>
          <a:noFill/>
        </p:spPr>
        <p:txBody>
          <a:bodyPr wrap="square" rtlCol="0">
            <a:spAutoFit/>
          </a:bodyPr>
          <a:lstStyle/>
          <a:p>
            <a:pPr algn="just"/>
            <a:r>
              <a:rPr lang="ka-GE" dirty="0" smtClean="0"/>
              <a:t>ამინომჟავების თანამედროვე კლასიფიკაცია დაფუძნებულია რადიკალის პოლარობაზე ან წყალთან მის ურთიერთქმედების უნარზე, ამ კრიტერიუმით არჩევენ: </a:t>
            </a:r>
          </a:p>
          <a:p>
            <a:endParaRPr lang="ka-GE" dirty="0" smtClean="0"/>
          </a:p>
          <a:p>
            <a:endParaRPr lang="ka-GE" dirty="0" smtClean="0"/>
          </a:p>
          <a:p>
            <a:pPr>
              <a:buFont typeface="Arial" pitchFamily="34" charset="0"/>
              <a:buChar char="•"/>
            </a:pPr>
            <a:r>
              <a:rPr lang="ka-GE" dirty="0" smtClean="0"/>
              <a:t>არაპოლარულ (ჰიდროფობურ)</a:t>
            </a:r>
          </a:p>
          <a:p>
            <a:endParaRPr lang="ka-GE" dirty="0" smtClean="0"/>
          </a:p>
          <a:p>
            <a:pPr>
              <a:buFont typeface="Arial" pitchFamily="34" charset="0"/>
              <a:buChar char="•"/>
            </a:pPr>
            <a:r>
              <a:rPr lang="ka-GE" dirty="0" smtClean="0"/>
              <a:t>პოლარულ (ჰიდროფილურ) უმუხტო</a:t>
            </a:r>
          </a:p>
          <a:p>
            <a:pPr>
              <a:buFont typeface="Arial" pitchFamily="34" charset="0"/>
              <a:buChar char="•"/>
            </a:pPr>
            <a:endParaRPr lang="ka-GE" dirty="0" smtClean="0"/>
          </a:p>
          <a:p>
            <a:pPr>
              <a:buFont typeface="Arial" pitchFamily="34" charset="0"/>
              <a:buChar char="•"/>
            </a:pPr>
            <a:r>
              <a:rPr lang="ka-GE" dirty="0" smtClean="0"/>
              <a:t>უარყოფითი მუხტის მქონე</a:t>
            </a:r>
          </a:p>
          <a:p>
            <a:endParaRPr lang="ka-GE" dirty="0" smtClean="0"/>
          </a:p>
          <a:p>
            <a:pPr>
              <a:buFont typeface="Arial" pitchFamily="34" charset="0"/>
              <a:buChar char="•"/>
            </a:pPr>
            <a:r>
              <a:rPr lang="ka-GE" dirty="0" smtClean="0"/>
              <a:t>დადებითი მუხტის მქონე ამინომჟავებს</a:t>
            </a:r>
            <a:endParaRPr lang="en-US" dirty="0"/>
          </a:p>
        </p:txBody>
      </p:sp>
      <p:sp>
        <p:nvSpPr>
          <p:cNvPr id="2" name="Slide Number Placeholder 1"/>
          <p:cNvSpPr>
            <a:spLocks noGrp="1"/>
          </p:cNvSpPr>
          <p:nvPr>
            <p:ph type="sldNum" sz="quarter" idx="12"/>
          </p:nvPr>
        </p:nvSpPr>
        <p:spPr/>
        <p:txBody>
          <a:bodyPr/>
          <a:lstStyle/>
          <a:p>
            <a:fld id="{B19B0651-EE4F-4900-A07F-96A6BFA9D0F0}"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r>
              <a:rPr lang="ka-GE" sz="2400" dirty="0">
                <a:solidFill>
                  <a:schemeClr val="bg1"/>
                </a:solidFill>
              </a:rPr>
              <a:t>ინფრაწითელი სპექტროსკოპია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520648" y="1625247"/>
            <a:ext cx="8102704" cy="3570208"/>
          </a:xfrm>
          <a:prstGeom prst="rect">
            <a:avLst/>
          </a:prstGeom>
          <a:noFill/>
        </p:spPr>
        <p:txBody>
          <a:bodyPr wrap="square" rtlCol="0">
            <a:spAutoFit/>
          </a:bodyPr>
          <a:lstStyle/>
          <a:p>
            <a:pPr marL="285750" indent="-285750" algn="just">
              <a:buFont typeface="Arial" panose="020B0604020202020204" pitchFamily="34" charset="0"/>
              <a:buChar char="•"/>
            </a:pPr>
            <a:r>
              <a:rPr lang="ka-GE" sz="1600" dirty="0"/>
              <a:t>ფურიე გარდაქმის   </a:t>
            </a:r>
            <a:r>
              <a:rPr lang="ka-GE" sz="1600" dirty="0">
                <a:solidFill>
                  <a:srgbClr val="FF0000"/>
                </a:solidFill>
              </a:rPr>
              <a:t>ინფრაწითელი სპექტროსკოპია</a:t>
            </a:r>
            <a:r>
              <a:rPr lang="ka-GE" sz="1600" dirty="0"/>
              <a:t> ძალიან გამოსადეგი მეთოდია ცილის </a:t>
            </a:r>
            <a:r>
              <a:rPr lang="ka-GE" sz="1600" b="1" dirty="0"/>
              <a:t>მეორეული სტრუქტურის </a:t>
            </a:r>
            <a:r>
              <a:rPr lang="ka-GE" sz="1600" dirty="0"/>
              <a:t>დადგენისთვის. </a:t>
            </a: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ka-GE" sz="1600" dirty="0" smtClean="0"/>
              <a:t>ვიბრაციული </a:t>
            </a:r>
            <a:r>
              <a:rPr lang="ka-GE" sz="1600" dirty="0"/>
              <a:t>სიხშირეები, რომელიც </a:t>
            </a:r>
            <a:r>
              <a:rPr lang="ka-GE" sz="1600" dirty="0" smtClean="0"/>
              <a:t>α-სპირალური </a:t>
            </a:r>
            <a:r>
              <a:rPr lang="ka-GE" sz="1600" dirty="0"/>
              <a:t>სტრუქტურის დროს დამყარებულ წყალბადური ბმების </a:t>
            </a:r>
            <a:r>
              <a:rPr lang="ka-GE" sz="1600" dirty="0" smtClean="0"/>
              <a:t>გავლებით </a:t>
            </a:r>
            <a:r>
              <a:rPr lang="ka-GE" sz="1600" dirty="0"/>
              <a:t>ჩაიწერება,  განსხვავებულია სიხშირეებისგან, რომელიც β ფურცლოვანი სტრუქტურის არსებობის შემთხვევაში იქნებოდა. </a:t>
            </a:r>
            <a:endParaRPr lang="en-US" sz="1600" dirty="0"/>
          </a:p>
          <a:p>
            <a:pPr marL="285750" indent="-285750" algn="just">
              <a:buFont typeface="Arial" panose="020B0604020202020204" pitchFamily="34" charset="0"/>
              <a:buChar char="•"/>
            </a:pPr>
            <a:r>
              <a:rPr lang="ka-GE" sz="1600" dirty="0" smtClean="0"/>
              <a:t>ამიდური </a:t>
            </a:r>
            <a:r>
              <a:rPr lang="ka-GE" sz="1600" dirty="0"/>
              <a:t>ბმის ვიბრაციები შეიცავს    C=O, C-N და N-H ჯგუფების სიგნალებს. ამიტომაც სამ სხვადასხვა სპექტრულ რეგიონში ხდება დაკვირვება. </a:t>
            </a: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ka-GE" sz="1600" dirty="0" smtClean="0"/>
              <a:t>განსაკუთრებით  ინფორმატიულია </a:t>
            </a:r>
            <a:r>
              <a:rPr lang="ka-GE" sz="1600" dirty="0"/>
              <a:t>იწ მონაცემების ბანკის </a:t>
            </a:r>
            <a:r>
              <a:rPr lang="ka-GE" sz="1600" dirty="0" smtClean="0"/>
              <a:t>არსებობა, </a:t>
            </a:r>
            <a:r>
              <a:rPr lang="ka-GE" sz="1600" dirty="0"/>
              <a:t>სადაც თავმოყრილია სხვადასხვა ცილების შემადგენელი ნაწილებისთვის დამახასიათებელი ინფრაწითელი სპექტრები.</a:t>
            </a:r>
            <a:endParaRPr lang="en-US" sz="1600" dirty="0"/>
          </a:p>
          <a:p>
            <a:pPr algn="just"/>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8182" t="13753" r="44091" b="8364"/>
          <a:stretch/>
        </p:blipFill>
        <p:spPr>
          <a:xfrm rot="5400000">
            <a:off x="5460757" y="3176483"/>
            <a:ext cx="1916832" cy="5446202"/>
          </a:xfrm>
          <a:prstGeom prst="rect">
            <a:avLst/>
          </a:prstGeom>
        </p:spPr>
      </p:pic>
      <p:sp>
        <p:nvSpPr>
          <p:cNvPr id="4" name="Slide Number Placeholder 3"/>
          <p:cNvSpPr>
            <a:spLocks noGrp="1"/>
          </p:cNvSpPr>
          <p:nvPr>
            <p:ph type="sldNum" sz="quarter" idx="12"/>
          </p:nvPr>
        </p:nvSpPr>
        <p:spPr/>
        <p:txBody>
          <a:bodyPr/>
          <a:lstStyle/>
          <a:p>
            <a:fld id="{B19B0651-EE4F-4900-A07F-96A6BFA9D0F0}" type="slidenum">
              <a:rPr lang="ru-RU" smtClean="0"/>
              <a:pPr/>
              <a:t>30</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179512" y="276180"/>
            <a:ext cx="6014472" cy="461665"/>
          </a:xfrm>
          <a:prstGeom prst="rect">
            <a:avLst/>
          </a:prstGeom>
          <a:noFill/>
        </p:spPr>
        <p:txBody>
          <a:bodyPr wrap="square" rtlCol="0">
            <a:spAutoFit/>
          </a:bodyPr>
          <a:lstStyle/>
          <a:p>
            <a:r>
              <a:rPr lang="ka-GE" sz="2400" dirty="0">
                <a:solidFill>
                  <a:schemeClr val="bg1"/>
                </a:solidFill>
              </a:rPr>
              <a:t>ულტრაიისფერი სპექტროსკოპია</a:t>
            </a:r>
            <a:endParaRPr lang="en-US" sz="2400" dirty="0">
              <a:solidFill>
                <a:schemeClr val="bg1"/>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503548" y="1700808"/>
            <a:ext cx="8136904" cy="4801314"/>
          </a:xfrm>
          <a:prstGeom prst="rect">
            <a:avLst/>
          </a:prstGeom>
          <a:noFill/>
        </p:spPr>
        <p:txBody>
          <a:bodyPr wrap="square" rtlCol="0">
            <a:spAutoFit/>
          </a:bodyPr>
          <a:lstStyle/>
          <a:p>
            <a:pPr algn="just"/>
            <a:r>
              <a:rPr lang="ka-GE" dirty="0"/>
              <a:t>ცილები, რომლებიც გვხვდება ცხოველური ორგანიზმის ქსოვილებსა და მცენარეებში, შთანთქავენ დაახლოვებით </a:t>
            </a:r>
            <a:r>
              <a:rPr lang="ka-GE" b="1" dirty="0" smtClean="0">
                <a:solidFill>
                  <a:schemeClr val="tx2">
                    <a:lumMod val="75000"/>
                  </a:schemeClr>
                </a:solidFill>
              </a:rPr>
              <a:t>280 ნმ </a:t>
            </a:r>
            <a:r>
              <a:rPr lang="ka-GE" dirty="0"/>
              <a:t>ტალღის სიგრძის მქონე </a:t>
            </a:r>
            <a:r>
              <a:rPr lang="ka-GE" b="1" dirty="0">
                <a:solidFill>
                  <a:schemeClr val="accent4">
                    <a:lumMod val="50000"/>
                  </a:schemeClr>
                </a:solidFill>
              </a:rPr>
              <a:t>ულტრაიისფერ</a:t>
            </a:r>
            <a:r>
              <a:rPr lang="ka-GE" b="1" dirty="0"/>
              <a:t> </a:t>
            </a:r>
            <a:r>
              <a:rPr lang="ka-GE" dirty="0"/>
              <a:t>გამოსხივებას.</a:t>
            </a:r>
            <a:r>
              <a:rPr lang="ka-GE" b="1" dirty="0"/>
              <a:t> </a:t>
            </a:r>
            <a:endParaRPr lang="ka-GE" b="1" dirty="0" smtClean="0"/>
          </a:p>
          <a:p>
            <a:pPr algn="just"/>
            <a:endParaRPr lang="ka-GE" b="1" dirty="0" smtClean="0"/>
          </a:p>
          <a:p>
            <a:pPr algn="just"/>
            <a:r>
              <a:rPr lang="ka-GE" dirty="0"/>
              <a:t>ამ კონკრეტულ ტალღის სიგრძეზე შთანთქმა გამოწვეულია ამინომჟავებით </a:t>
            </a:r>
            <a:r>
              <a:rPr lang="ka-GE" b="1" dirty="0">
                <a:solidFill>
                  <a:srgbClr val="00B050"/>
                </a:solidFill>
              </a:rPr>
              <a:t>თიროზინითა</a:t>
            </a:r>
            <a:r>
              <a:rPr lang="ka-GE" dirty="0"/>
              <a:t> და </a:t>
            </a:r>
            <a:r>
              <a:rPr lang="ka-GE" b="1" dirty="0">
                <a:solidFill>
                  <a:schemeClr val="accent6">
                    <a:lumMod val="75000"/>
                  </a:schemeClr>
                </a:solidFill>
              </a:rPr>
              <a:t>ცისტეინით</a:t>
            </a:r>
            <a:r>
              <a:rPr lang="ka-GE" dirty="0"/>
              <a:t>. </a:t>
            </a:r>
            <a:endParaRPr lang="ka-GE" dirty="0" smtClean="0"/>
          </a:p>
          <a:p>
            <a:pPr algn="just"/>
            <a:endParaRPr lang="ka-GE" dirty="0" smtClean="0"/>
          </a:p>
          <a:p>
            <a:pPr algn="just"/>
            <a:r>
              <a:rPr lang="ka-GE" dirty="0"/>
              <a:t>მიკროსპექტრომეტირი არის ხელსაწრო რომელიც აერთიანებს ულტრაიისფერ მიკროსკოპს სპექტროფოტომეტრთან, </a:t>
            </a:r>
            <a:r>
              <a:rPr lang="ka-GE" dirty="0" smtClean="0"/>
              <a:t>საშუალებას </a:t>
            </a:r>
            <a:r>
              <a:rPr lang="ka-GE" dirty="0"/>
              <a:t>გვაძლევს </a:t>
            </a:r>
            <a:r>
              <a:rPr lang="ka-GE" dirty="0" smtClean="0"/>
              <a:t>დავადგინოთ </a:t>
            </a:r>
            <a:r>
              <a:rPr lang="ka-GE" dirty="0"/>
              <a:t>მიკროსკოპული </a:t>
            </a:r>
            <a:r>
              <a:rPr lang="ka-GE" dirty="0" smtClean="0"/>
              <a:t>ნიმუშები და ქსოვილებში ცილის არსებობა და უხეშად მისი კონცენრაციის განსაზღვრის საშუალებას გვაძლევს.  </a:t>
            </a:r>
          </a:p>
          <a:p>
            <a:pPr algn="just"/>
            <a:endParaRPr lang="ka-GE" dirty="0" smtClean="0"/>
          </a:p>
          <a:p>
            <a:pPr algn="just"/>
            <a:r>
              <a:rPr lang="ka-GE" dirty="0" smtClean="0"/>
              <a:t>თუ </a:t>
            </a:r>
            <a:r>
              <a:rPr lang="ka-GE" dirty="0"/>
              <a:t>ცილის ნიმუშში არაა ტრიპტოფანი ან თიროზინი, რომლებიც </a:t>
            </a:r>
            <a:r>
              <a:rPr lang="ka-GE" dirty="0" smtClean="0"/>
              <a:t>280 ნმ-ზე </a:t>
            </a:r>
            <a:r>
              <a:rPr lang="ka-GE" dirty="0"/>
              <a:t>შთანთქავენ უი გამოსხივებას, მაინც მარტივად შეიძლება კონცენტრაციის დადგენა სკოუპის მეთოდით, რომელიც გულისხმობს </a:t>
            </a:r>
            <a:r>
              <a:rPr lang="ka-GE" b="1" dirty="0" smtClean="0">
                <a:solidFill>
                  <a:schemeClr val="accent4">
                    <a:lumMod val="75000"/>
                  </a:schemeClr>
                </a:solidFill>
              </a:rPr>
              <a:t>205 ნმ</a:t>
            </a:r>
            <a:r>
              <a:rPr lang="ka-GE" dirty="0" smtClean="0"/>
              <a:t>-ზე </a:t>
            </a:r>
            <a:r>
              <a:rPr lang="ka-GE" dirty="0"/>
              <a:t>შთანთქმის გაზომვას, რაც დამახასიათებელია პეპტიდური ბმემისთვის.</a:t>
            </a:r>
            <a:endParaRPr lang="en-US" dirty="0"/>
          </a:p>
          <a:p>
            <a:pPr algn="just"/>
            <a:endParaRPr lang="en-US" dirty="0"/>
          </a:p>
        </p:txBody>
      </p:sp>
      <p:sp>
        <p:nvSpPr>
          <p:cNvPr id="3" name="Slide Number Placeholder 2"/>
          <p:cNvSpPr>
            <a:spLocks noGrp="1"/>
          </p:cNvSpPr>
          <p:nvPr>
            <p:ph type="sldNum" sz="quarter" idx="12"/>
          </p:nvPr>
        </p:nvSpPr>
        <p:spPr/>
        <p:txBody>
          <a:bodyPr/>
          <a:lstStyle/>
          <a:p>
            <a:fld id="{B19B0651-EE4F-4900-A07F-96A6BFA9D0F0}" type="slidenum">
              <a:rPr lang="ru-RU" smtClean="0"/>
              <a:pPr/>
              <a:t>31</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179512" y="423885"/>
            <a:ext cx="5143536" cy="523220"/>
          </a:xfrm>
          <a:prstGeom prst="rect">
            <a:avLst/>
          </a:prstGeom>
          <a:noFill/>
        </p:spPr>
        <p:txBody>
          <a:bodyPr wrap="square" rtlCol="0">
            <a:spAutoFit/>
          </a:bodyPr>
          <a:lstStyle/>
          <a:p>
            <a:pPr algn="ctr"/>
            <a:r>
              <a:rPr lang="ka-GE" sz="2800" dirty="0" smtClean="0">
                <a:solidFill>
                  <a:schemeClr val="bg1"/>
                </a:solidFill>
              </a:rPr>
              <a:t>ფლუორიმეტრია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539552" y="1505258"/>
            <a:ext cx="7776864" cy="2800767"/>
          </a:xfrm>
          <a:prstGeom prst="rect">
            <a:avLst/>
          </a:prstGeom>
          <a:noFill/>
        </p:spPr>
        <p:txBody>
          <a:bodyPr wrap="square" rtlCol="0">
            <a:spAutoFit/>
          </a:bodyPr>
          <a:lstStyle/>
          <a:p>
            <a:pPr marL="285750" indent="-285750" algn="just">
              <a:buFont typeface="Arial" panose="020B0604020202020204" pitchFamily="34" charset="0"/>
              <a:buChar char="•"/>
            </a:pPr>
            <a:r>
              <a:rPr lang="ka-GE" sz="1600" dirty="0"/>
              <a:t>ჩვეულებისაებრ, პროტეინის კრისტალების დანახვა შესაძლებელია მათთვის დამახასიათებელი </a:t>
            </a:r>
            <a:r>
              <a:rPr lang="ka-GE" sz="1600" b="1" dirty="0">
                <a:solidFill>
                  <a:schemeClr val="accent5">
                    <a:lumMod val="75000"/>
                  </a:schemeClr>
                </a:solidFill>
              </a:rPr>
              <a:t>ფლუორესცენციით</a:t>
            </a:r>
            <a:r>
              <a:rPr lang="ka-GE" sz="1600" dirty="0"/>
              <a:t>. </a:t>
            </a: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ka-GE" sz="1600" dirty="0" smtClean="0"/>
              <a:t>უმეტესწილად </a:t>
            </a:r>
            <a:r>
              <a:rPr lang="ka-GE" sz="1600" dirty="0"/>
              <a:t>ეს </a:t>
            </a:r>
            <a:r>
              <a:rPr lang="ka-GE" sz="1600" dirty="0" smtClean="0"/>
              <a:t>არის </a:t>
            </a:r>
            <a:r>
              <a:rPr lang="ka-GE" sz="1600" b="1" dirty="0" smtClean="0">
                <a:solidFill>
                  <a:srgbClr val="C00000"/>
                </a:solidFill>
              </a:rPr>
              <a:t>ტრიპტოპანის</a:t>
            </a:r>
            <a:r>
              <a:rPr lang="ka-GE" sz="1600" dirty="0" smtClean="0"/>
              <a:t> </a:t>
            </a:r>
            <a:r>
              <a:rPr lang="ka-GE" sz="1600" dirty="0"/>
              <a:t>ფლუორესცენცია.  </a:t>
            </a:r>
            <a:endParaRPr lang="en-US" sz="1600" dirty="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ka-GE" sz="1600" dirty="0" smtClean="0"/>
              <a:t>ცილამ </a:t>
            </a:r>
            <a:r>
              <a:rPr lang="ka-GE" sz="1600" dirty="0"/>
              <a:t>რომ ფლუორესცენტული ნათება მოგვცეს, საჭიროა ძლიერი ულტრაიისფერი წყარო და ძლიერ მგრძნობიარე კამერა, რომ მოხდეს დაფიქსირება, რადგან ცილების ფლუორესცენტული ნათება </a:t>
            </a:r>
            <a:r>
              <a:rPr lang="ka-GE" sz="1600" dirty="0" smtClean="0"/>
              <a:t>სუსტია.</a:t>
            </a:r>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ასევე </a:t>
            </a:r>
            <a:r>
              <a:rPr lang="ka-GE" sz="1600" dirty="0"/>
              <a:t>გასათვალისწინებელია, ისიც რომ ძლიერმა და ხანგრძლივმა ულტრაიისფერმა დასხივებამ შესაძლოა დაშალოს ცილა.</a:t>
            </a:r>
            <a:endParaRPr lang="en-US" sz="16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185" t="14545" r="2151" b="13210"/>
          <a:stretch/>
        </p:blipFill>
        <p:spPr>
          <a:xfrm>
            <a:off x="2555776" y="4306024"/>
            <a:ext cx="4337236" cy="2450947"/>
          </a:xfrm>
          <a:prstGeom prst="rect">
            <a:avLst/>
          </a:prstGeom>
        </p:spPr>
      </p:pic>
      <p:sp>
        <p:nvSpPr>
          <p:cNvPr id="4" name="Slide Number Placeholder 3"/>
          <p:cNvSpPr>
            <a:spLocks noGrp="1"/>
          </p:cNvSpPr>
          <p:nvPr>
            <p:ph type="sldNum" sz="quarter" idx="12"/>
          </p:nvPr>
        </p:nvSpPr>
        <p:spPr/>
        <p:txBody>
          <a:bodyPr/>
          <a:lstStyle/>
          <a:p>
            <a:fld id="{B19B0651-EE4F-4900-A07F-96A6BFA9D0F0}" type="slidenum">
              <a:rPr lang="ru-RU" smtClean="0"/>
              <a:pPr/>
              <a:t>32</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53253" y="332656"/>
            <a:ext cx="5143536" cy="461665"/>
          </a:xfrm>
          <a:prstGeom prst="rect">
            <a:avLst/>
          </a:prstGeom>
          <a:noFill/>
        </p:spPr>
        <p:txBody>
          <a:bodyPr wrap="square" rtlCol="0">
            <a:spAutoFit/>
          </a:bodyPr>
          <a:lstStyle/>
          <a:p>
            <a:pPr algn="ctr"/>
            <a:r>
              <a:rPr lang="ka-GE" sz="2400" dirty="0" smtClean="0">
                <a:solidFill>
                  <a:schemeClr val="bg1"/>
                </a:solidFill>
              </a:rPr>
              <a:t>წრიული დიქროიზმი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539552" y="1628800"/>
            <a:ext cx="7992888" cy="2308324"/>
          </a:xfrm>
          <a:prstGeom prst="rect">
            <a:avLst/>
          </a:prstGeom>
          <a:noFill/>
        </p:spPr>
        <p:txBody>
          <a:bodyPr wrap="square" rtlCol="0">
            <a:spAutoFit/>
          </a:bodyPr>
          <a:lstStyle/>
          <a:p>
            <a:pPr algn="just"/>
            <a:r>
              <a:rPr lang="ka-GE" dirty="0"/>
              <a:t>მეორეული სტრუქტურის დადგენისათვის </a:t>
            </a:r>
            <a:r>
              <a:rPr lang="ka-GE" b="1" dirty="0"/>
              <a:t>წრიული დიქროიზმის</a:t>
            </a:r>
            <a:r>
              <a:rPr lang="ka-GE" dirty="0"/>
              <a:t> გამოყენებისას, აუცილებელია ცილის ზუსტი კონცენტრაციის ცოდნა, ასევე ამ მეთოდისათვის პრობლემატურია სამუშაო კონცენტრაციის დიაპაზონი. </a:t>
            </a:r>
            <a:endParaRPr lang="ka-GE" dirty="0" smtClean="0"/>
          </a:p>
          <a:p>
            <a:pPr algn="just"/>
            <a:endParaRPr lang="ka-GE" dirty="0"/>
          </a:p>
          <a:p>
            <a:pPr algn="just"/>
            <a:r>
              <a:rPr lang="ka-GE" dirty="0" smtClean="0"/>
              <a:t>წრიული </a:t>
            </a:r>
            <a:r>
              <a:rPr lang="ka-GE" dirty="0"/>
              <a:t>დიქროიზმის გამოყენების დროს </a:t>
            </a:r>
            <a:r>
              <a:rPr lang="ka-GE" dirty="0" smtClean="0"/>
              <a:t>ასევე</a:t>
            </a:r>
            <a:r>
              <a:rPr lang="en-US" dirty="0" smtClean="0"/>
              <a:t> </a:t>
            </a:r>
            <a:r>
              <a:rPr lang="ka-GE" dirty="0" smtClean="0"/>
              <a:t>β-ფურცლოვანი </a:t>
            </a:r>
            <a:r>
              <a:rPr lang="ka-GE" dirty="0"/>
              <a:t>სტრუქტურის მქონე ცილებს აქვთ დაბალი სიგნალები, რაც შესაძლოა სტრუქტურის დადგენის დროს შეცდომის მიზეზი გახდეს.</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4081139"/>
            <a:ext cx="5256584" cy="2582733"/>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33</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523220"/>
          </a:xfrm>
          <a:prstGeom prst="rect">
            <a:avLst/>
          </a:prstGeom>
          <a:noFill/>
        </p:spPr>
        <p:txBody>
          <a:bodyPr wrap="square" rtlCol="0">
            <a:spAutoFit/>
          </a:bodyPr>
          <a:lstStyle/>
          <a:p>
            <a:pPr algn="ctr"/>
            <a:r>
              <a:rPr lang="ka-GE" sz="2800" dirty="0" smtClean="0">
                <a:solidFill>
                  <a:schemeClr val="bg1"/>
                </a:solidFill>
              </a:rPr>
              <a:t>ბმრ სპექტროსკოპია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586586" y="1628800"/>
            <a:ext cx="7776864" cy="2585323"/>
          </a:xfrm>
          <a:prstGeom prst="rect">
            <a:avLst/>
          </a:prstGeom>
          <a:noFill/>
        </p:spPr>
        <p:txBody>
          <a:bodyPr wrap="square" rtlCol="0">
            <a:spAutoFit/>
          </a:bodyPr>
          <a:lstStyle/>
          <a:p>
            <a:pPr marL="285750" indent="-285750" algn="just">
              <a:buFont typeface="Arial" panose="020B0604020202020204" pitchFamily="34" charset="0"/>
              <a:buChar char="•"/>
            </a:pPr>
            <a:r>
              <a:rPr lang="ka-GE" dirty="0" smtClean="0"/>
              <a:t>ცილის სტრუქტურის შესწავლის დასკვნით მეოდს წარმოადგენს </a:t>
            </a:r>
            <a:r>
              <a:rPr lang="ka-GE" b="1" dirty="0" smtClean="0"/>
              <a:t>ბმრ სპექტროსკოპია</a:t>
            </a:r>
            <a:r>
              <a:rPr lang="ka-GE" dirty="0" smtClean="0"/>
              <a:t>.</a:t>
            </a:r>
          </a:p>
          <a:p>
            <a:pPr marL="285750" indent="-285750" algn="just">
              <a:buFont typeface="Arial" panose="020B0604020202020204" pitchFamily="34" charset="0"/>
              <a:buChar char="•"/>
            </a:pPr>
            <a:endParaRPr lang="ka-GE" dirty="0"/>
          </a:p>
          <a:p>
            <a:pPr marL="285750" indent="-285750" algn="just">
              <a:buFont typeface="Arial" panose="020B0604020202020204" pitchFamily="34" charset="0"/>
              <a:buChar char="•"/>
            </a:pPr>
            <a:r>
              <a:rPr lang="ka-GE" dirty="0" smtClean="0"/>
              <a:t>ეს </a:t>
            </a:r>
            <a:r>
              <a:rPr lang="ka-GE" dirty="0"/>
              <a:t>უკანასკნელი გამოიყენება მეორეული სტრუქტურის დადგენისთვის მაღალ კონცენტრირებული </a:t>
            </a:r>
            <a:r>
              <a:rPr lang="ka-GE" dirty="0" smtClean="0"/>
              <a:t>ნიმუშებისთვის.</a:t>
            </a:r>
          </a:p>
          <a:p>
            <a:pPr marL="285750" indent="-285750" algn="just">
              <a:buFont typeface="Arial" panose="020B0604020202020204" pitchFamily="34" charset="0"/>
              <a:buChar char="•"/>
            </a:pPr>
            <a:endParaRPr lang="ka-GE" dirty="0"/>
          </a:p>
          <a:p>
            <a:pPr marL="285750" indent="-285750" algn="just">
              <a:buFont typeface="Arial" panose="020B0604020202020204" pitchFamily="34" charset="0"/>
              <a:buChar char="•"/>
            </a:pPr>
            <a:r>
              <a:rPr lang="ka-GE" dirty="0" smtClean="0"/>
              <a:t>თუმცა </a:t>
            </a:r>
            <a:r>
              <a:rPr lang="ka-GE" dirty="0"/>
              <a:t>მისი გამოყენება შეზღუდულია შედარების პატარა </a:t>
            </a:r>
            <a:r>
              <a:rPr lang="ka-GE" dirty="0" smtClean="0"/>
              <a:t>ცილებისთვის, </a:t>
            </a:r>
            <a:r>
              <a:rPr lang="ka-GE" dirty="0"/>
              <a:t>რომლებიც დაახლოვებით 200 ან უფრო ცოტა ამინომჟავურ ნაშთს შეიცავენ</a:t>
            </a:r>
            <a:r>
              <a:rPr lang="ka-GE" dirty="0" smtClean="0"/>
              <a: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723" y="4214122"/>
            <a:ext cx="5774779" cy="2643877"/>
          </a:xfrm>
          <a:prstGeom prst="rect">
            <a:avLst/>
          </a:prstGeom>
        </p:spPr>
      </p:pic>
      <p:sp>
        <p:nvSpPr>
          <p:cNvPr id="4" name="Slide Number Placeholder 3"/>
          <p:cNvSpPr>
            <a:spLocks noGrp="1"/>
          </p:cNvSpPr>
          <p:nvPr>
            <p:ph type="sldNum" sz="quarter" idx="12"/>
          </p:nvPr>
        </p:nvSpPr>
        <p:spPr/>
        <p:txBody>
          <a:bodyPr/>
          <a:lstStyle/>
          <a:p>
            <a:fld id="{B19B0651-EE4F-4900-A07F-96A6BFA9D0F0}" type="slidenum">
              <a:rPr lang="ru-RU" smtClean="0"/>
              <a:pPr/>
              <a:t>34</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830997"/>
          </a:xfrm>
          <a:prstGeom prst="rect">
            <a:avLst/>
          </a:prstGeom>
          <a:noFill/>
        </p:spPr>
        <p:txBody>
          <a:bodyPr wrap="square" rtlCol="0">
            <a:spAutoFit/>
          </a:bodyPr>
          <a:lstStyle/>
          <a:p>
            <a:pPr algn="ctr"/>
            <a:r>
              <a:rPr lang="ka-GE" sz="2400" dirty="0" smtClean="0">
                <a:solidFill>
                  <a:schemeClr val="bg1"/>
                </a:solidFill>
              </a:rPr>
              <a:t>ცილის საჭირო რაოდენობა  ორგანიზმში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27709" y="1772816"/>
            <a:ext cx="7776864" cy="3139321"/>
          </a:xfrm>
          <a:prstGeom prst="rect">
            <a:avLst/>
          </a:prstGeom>
          <a:noFill/>
        </p:spPr>
        <p:txBody>
          <a:bodyPr wrap="square" rtlCol="0">
            <a:spAutoFit/>
          </a:bodyPr>
          <a:lstStyle/>
          <a:p>
            <a:pPr marL="285750" indent="-285750" algn="just">
              <a:buFont typeface="Arial" panose="020B0604020202020204" pitchFamily="34" charset="0"/>
              <a:buChar char="•"/>
            </a:pPr>
            <a:r>
              <a:rPr lang="ka-GE" dirty="0"/>
              <a:t>FDA-ს რეკომენდაციით ზრდასრულმა ადამიანმა 2000-კალორიანი დღიური რაციონის პირობებში უნდა მიიღოს დაახლოვებით </a:t>
            </a:r>
            <a:r>
              <a:rPr lang="ka-GE" dirty="0" smtClean="0"/>
              <a:t>                    50 </a:t>
            </a:r>
            <a:r>
              <a:rPr lang="ka-GE" dirty="0"/>
              <a:t>გრამამდე </a:t>
            </a:r>
            <a:r>
              <a:rPr lang="ka-GE" dirty="0" smtClean="0"/>
              <a:t>ცილა.</a:t>
            </a:r>
          </a:p>
          <a:p>
            <a:pPr marL="285750" indent="-285750" algn="just">
              <a:buFont typeface="Arial" panose="020B0604020202020204" pitchFamily="34" charset="0"/>
              <a:buChar char="•"/>
            </a:pPr>
            <a:endParaRPr lang="ka-GE" dirty="0"/>
          </a:p>
          <a:p>
            <a:pPr marL="285750" indent="-285750" algn="just">
              <a:buFont typeface="Arial" panose="020B0604020202020204" pitchFamily="34" charset="0"/>
              <a:buChar char="•"/>
            </a:pPr>
            <a:r>
              <a:rPr lang="ka-GE" dirty="0" smtClean="0"/>
              <a:t>თუმცა </a:t>
            </a:r>
            <a:r>
              <a:rPr lang="ka-GE" dirty="0"/>
              <a:t>ეს რიცხვი დამოკიდებულია დღიური კალორიების მიღების რაოდენობაზე.  ასევე დამოკიდებულია სხვადასხვა ფაქტორებზე, როგორცაა: ასაკი, სქესი, ფიზიკური აქტოვობის დონე, ასევე ფიზიკური მდგომარეობა (მაგ. ორსულობა) და ა. შ. </a:t>
            </a:r>
          </a:p>
          <a:p>
            <a:pPr marL="285750" indent="-285750" algn="just">
              <a:buFont typeface="Arial" panose="020B0604020202020204" pitchFamily="34" charset="0"/>
              <a:buChar char="•"/>
            </a:pPr>
            <a:r>
              <a:rPr lang="ka-GE" dirty="0" smtClean="0"/>
              <a:t>ცილების </a:t>
            </a:r>
            <a:r>
              <a:rPr lang="ka-GE" dirty="0"/>
              <a:t>დღიური ნორმა საშუალოდ კილოგრამზე </a:t>
            </a:r>
            <a:r>
              <a:rPr lang="ka-GE" b="1" dirty="0"/>
              <a:t>0,8 გრამია</a:t>
            </a:r>
            <a:r>
              <a:rPr lang="ka-GE" dirty="0"/>
              <a:t>. </a:t>
            </a:r>
            <a:r>
              <a:rPr lang="ka-GE" dirty="0" smtClean="0"/>
              <a:t>სპორტსმენებისთვის -1,2-1,7გ</a:t>
            </a:r>
            <a:r>
              <a:rPr lang="en-US" dirty="0" smtClean="0"/>
              <a:t>.</a:t>
            </a:r>
            <a:endParaRPr lang="ka-GE" dirty="0" smtClean="0"/>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8314"/>
          <a:stretch/>
        </p:blipFill>
        <p:spPr>
          <a:xfrm>
            <a:off x="3707904" y="4293095"/>
            <a:ext cx="4680520" cy="2355251"/>
          </a:xfrm>
          <a:prstGeom prst="rect">
            <a:avLst/>
          </a:prstGeom>
        </p:spPr>
      </p:pic>
      <p:sp>
        <p:nvSpPr>
          <p:cNvPr id="4" name="Slide Number Placeholder 3"/>
          <p:cNvSpPr>
            <a:spLocks noGrp="1"/>
          </p:cNvSpPr>
          <p:nvPr>
            <p:ph type="sldNum" sz="quarter" idx="12"/>
          </p:nvPr>
        </p:nvSpPr>
        <p:spPr/>
        <p:txBody>
          <a:bodyPr/>
          <a:lstStyle/>
          <a:p>
            <a:fld id="{B19B0651-EE4F-4900-A07F-96A6BFA9D0F0}" type="slidenum">
              <a:rPr lang="ru-RU" smtClean="0"/>
              <a:pPr/>
              <a:t>35</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0" y="262325"/>
            <a:ext cx="6014472" cy="461665"/>
          </a:xfrm>
          <a:prstGeom prst="rect">
            <a:avLst/>
          </a:prstGeom>
          <a:noFill/>
        </p:spPr>
        <p:txBody>
          <a:bodyPr wrap="square" rtlCol="0">
            <a:spAutoFit/>
          </a:bodyPr>
          <a:lstStyle/>
          <a:p>
            <a:pPr algn="ctr"/>
            <a:r>
              <a:rPr lang="ka-GE" sz="2400" dirty="0" smtClean="0">
                <a:solidFill>
                  <a:schemeClr val="bg1"/>
                </a:solidFill>
              </a:rPr>
              <a:t>ცილის შემცველი საკვები დანამატები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211533" y="1707991"/>
            <a:ext cx="8676456" cy="3077766"/>
          </a:xfrm>
          <a:prstGeom prst="rect">
            <a:avLst/>
          </a:prstGeom>
          <a:noFill/>
        </p:spPr>
        <p:txBody>
          <a:bodyPr wrap="square" rtlCol="0">
            <a:spAutoFit/>
          </a:bodyPr>
          <a:lstStyle/>
          <a:p>
            <a:pPr marL="285750" indent="-285750" algn="just">
              <a:buFont typeface="Arial" panose="020B0604020202020204" pitchFamily="34" charset="0"/>
              <a:buChar char="•"/>
            </a:pPr>
            <a:r>
              <a:rPr lang="ka-GE" dirty="0"/>
              <a:t> </a:t>
            </a:r>
            <a:r>
              <a:rPr lang="ka-GE" sz="1600" dirty="0"/>
              <a:t>არსებობს კვებითი დანამატები, რომლითაც ხდება დიდი რაოდენობით ცილის ერთიანად მიღება საკვებიდან ცილის მიღების </a:t>
            </a:r>
            <a:r>
              <a:rPr lang="ka-GE" sz="1600" dirty="0" smtClean="0"/>
              <a:t>მაგივრად. თუმცა </a:t>
            </a:r>
            <a:r>
              <a:rPr lang="ka-GE" sz="1600" dirty="0"/>
              <a:t>ამ მეთოდით კვების ჩანაცვლებამ, ისევე როგორც დიდი რაოდენობით, დაუბალანსებლად ცილების მიღებამ შესაძლოა ადამიანი მიიყვანოს ისეთ დაავადებებამდე როგორიცაა: თირკმელების უკამრისობა და </a:t>
            </a:r>
            <a:r>
              <a:rPr lang="ka-GE" sz="1600" dirty="0" smtClean="0"/>
              <a:t>ძვლების გამოფიტვა. </a:t>
            </a:r>
            <a:endParaRPr lang="en-US" sz="1600" dirty="0" smtClean="0"/>
          </a:p>
          <a:p>
            <a:pPr algn="just"/>
            <a:endParaRPr lang="en-US" sz="1600" dirty="0"/>
          </a:p>
          <a:p>
            <a:pPr marL="285750" indent="-285750" algn="just">
              <a:buFont typeface="Arial" panose="020B0604020202020204" pitchFamily="34" charset="0"/>
              <a:buChar char="•"/>
            </a:pPr>
            <a:r>
              <a:rPr lang="ka-GE" sz="1600" dirty="0" smtClean="0"/>
              <a:t>აღნიშნულ </a:t>
            </a:r>
            <a:r>
              <a:rPr lang="ka-GE" sz="1600" dirty="0"/>
              <a:t>ცილით მდიდარ  დანამატებში ცილის მაღალი შემცველობა არ გულისხმობს იმას, რომ მისით შესაძლებელია ჩავანაცვლოთ საჭმელი. მაგალითისთვის, ცილით მდიდარი საკვები დანამატების ენერგეტიკული ღირებულება 200 კალორიას არ </a:t>
            </a:r>
            <a:r>
              <a:rPr lang="ka-GE" sz="1600" dirty="0" smtClean="0"/>
              <a:t>აჭარბებს. </a:t>
            </a:r>
            <a:endParaRPr lang="en-US" sz="1600" dirty="0" smtClean="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ka-GE" sz="1600" dirty="0" smtClean="0"/>
              <a:t>უმთავრესი </a:t>
            </a:r>
            <a:r>
              <a:rPr lang="ka-GE" sz="1600" dirty="0"/>
              <a:t>ენერგიის წყარო არა ცილები, არამედ </a:t>
            </a:r>
            <a:r>
              <a:rPr lang="ka-GE" sz="1600" b="1" dirty="0"/>
              <a:t>ნახშირწყელბია</a:t>
            </a:r>
            <a:r>
              <a:rPr lang="ka-GE" sz="1600" dirty="0"/>
              <a:t>.  სხეულის ჯანსაღი მდგომარეობისთვის  ამ ნივთიერებების  სწორად დაბალანსებული მიღებაა საჭირო.</a:t>
            </a:r>
            <a:endParaRPr lang="en-US" sz="16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004048" y="4850324"/>
            <a:ext cx="2895756" cy="2033037"/>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339752" y="4808771"/>
            <a:ext cx="2432970" cy="1969137"/>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36</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ცილის ნაკლებობა ორგანიზმში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296661" y="1819284"/>
            <a:ext cx="7848872" cy="2862322"/>
          </a:xfrm>
          <a:prstGeom prst="rect">
            <a:avLst/>
          </a:prstGeom>
          <a:noFill/>
        </p:spPr>
        <p:txBody>
          <a:bodyPr wrap="square" rtlCol="0">
            <a:spAutoFit/>
          </a:bodyPr>
          <a:lstStyle/>
          <a:p>
            <a:pPr marL="285750" indent="-285750" algn="just">
              <a:buFont typeface="Arial" panose="020B0604020202020204" pitchFamily="34" charset="0"/>
              <a:buChar char="•"/>
            </a:pPr>
            <a:r>
              <a:rPr lang="ka-GE" dirty="0"/>
              <a:t>ცილის დღიური ნორმა რეკომენდებულია მიღებული კალორიების რაოდენობის დაახლოვებით 10-35% იყოს. ბავშვებისათვის 10-30%. </a:t>
            </a:r>
          </a:p>
          <a:p>
            <a:pPr marL="285750" indent="-285750" algn="just">
              <a:buFont typeface="Arial" panose="020B0604020202020204" pitchFamily="34" charset="0"/>
              <a:buChar char="•"/>
            </a:pPr>
            <a:endParaRPr lang="ka-GE" dirty="0" smtClean="0"/>
          </a:p>
          <a:p>
            <a:pPr marL="285750" indent="-285750" algn="just">
              <a:buFont typeface="Arial" panose="020B0604020202020204" pitchFamily="34" charset="0"/>
              <a:buChar char="•"/>
            </a:pPr>
            <a:r>
              <a:rPr lang="ka-GE" dirty="0" smtClean="0"/>
              <a:t>ცილის </a:t>
            </a:r>
            <a:r>
              <a:rPr lang="ka-GE" dirty="0"/>
              <a:t>დეფიციტი ეწოდება მდგომარეობას, რომლის დროსაც ორგანიზმს არ მიეწოდება ადეკვატური რაოდენობა </a:t>
            </a:r>
            <a:r>
              <a:rPr lang="ka-GE" dirty="0" smtClean="0"/>
              <a:t>პროტეინი.</a:t>
            </a:r>
            <a:endParaRPr lang="ka-GE" dirty="0"/>
          </a:p>
          <a:p>
            <a:pPr marL="285750" indent="-285750" algn="just">
              <a:buFont typeface="Arial" panose="020B0604020202020204" pitchFamily="34" charset="0"/>
              <a:buChar char="•"/>
            </a:pPr>
            <a:endParaRPr lang="ka-GE" dirty="0"/>
          </a:p>
          <a:p>
            <a:pPr marL="285750" indent="-285750" algn="just">
              <a:buFont typeface="Arial" panose="020B0604020202020204" pitchFamily="34" charset="0"/>
              <a:buChar char="•"/>
            </a:pPr>
            <a:r>
              <a:rPr lang="ka-GE" dirty="0" smtClean="0"/>
              <a:t>ცილები გვხვდება: კანში</a:t>
            </a:r>
            <a:r>
              <a:rPr lang="ka-GE" dirty="0"/>
              <a:t>, კუნთებში, თმაში, ძვლებში სისხლში. </a:t>
            </a:r>
            <a:r>
              <a:rPr lang="ka-GE" dirty="0" smtClean="0"/>
              <a:t>ამიტომ მათმა დეფიციტმა </a:t>
            </a:r>
            <a:r>
              <a:rPr lang="ka-GE" dirty="0"/>
              <a:t>შეიძლება მიგვიყვანოს ისეთ </a:t>
            </a:r>
            <a:r>
              <a:rPr lang="ka-GE" dirty="0" smtClean="0"/>
              <a:t>პრობლემებამდე, </a:t>
            </a:r>
            <a:r>
              <a:rPr lang="ka-GE" dirty="0"/>
              <a:t>როგორიცაა კვების ავთვისებიან </a:t>
            </a:r>
            <a:r>
              <a:rPr lang="ka-GE" dirty="0" smtClean="0"/>
              <a:t>მოშლილობა, </a:t>
            </a:r>
            <a:r>
              <a:rPr lang="ka-GE" dirty="0"/>
              <a:t>რომელიც გამოიხატება დაავადებებით </a:t>
            </a:r>
            <a:r>
              <a:rPr lang="ka-GE" b="1" dirty="0"/>
              <a:t>კვაშიორკორითა</a:t>
            </a:r>
            <a:r>
              <a:rPr lang="ka-GE" dirty="0"/>
              <a:t> და </a:t>
            </a:r>
            <a:r>
              <a:rPr lang="ka-GE" b="1" dirty="0"/>
              <a:t>კახექსიით</a:t>
            </a:r>
            <a:r>
              <a:rPr lang="ka-GE" dirty="0"/>
              <a: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4409728"/>
            <a:ext cx="3347864" cy="2448272"/>
          </a:xfrm>
          <a:prstGeom prst="rect">
            <a:avLst/>
          </a:prstGeom>
        </p:spPr>
      </p:pic>
      <p:sp>
        <p:nvSpPr>
          <p:cNvPr id="4" name="Slide Number Placeholder 3"/>
          <p:cNvSpPr>
            <a:spLocks noGrp="1"/>
          </p:cNvSpPr>
          <p:nvPr>
            <p:ph type="sldNum" sz="quarter" idx="12"/>
          </p:nvPr>
        </p:nvSpPr>
        <p:spPr/>
        <p:txBody>
          <a:bodyPr/>
          <a:lstStyle/>
          <a:p>
            <a:fld id="{B19B0651-EE4F-4900-A07F-96A6BFA9D0F0}" type="slidenum">
              <a:rPr lang="ru-RU" smtClean="0"/>
              <a:pPr/>
              <a:t>37</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ცილის დეფიციტი ორგანიზმში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285720" y="1772816"/>
            <a:ext cx="7958688" cy="4801314"/>
          </a:xfrm>
          <a:prstGeom prst="rect">
            <a:avLst/>
          </a:prstGeom>
        </p:spPr>
        <p:txBody>
          <a:bodyPr wrap="square">
            <a:spAutoFit/>
          </a:bodyPr>
          <a:lstStyle/>
          <a:p>
            <a:r>
              <a:rPr lang="ka-GE" dirty="0" smtClean="0"/>
              <a:t> ცილის ნაკლებობა ორგანიზმში იწვევს შემდეგ სიმპტომებს:</a:t>
            </a:r>
          </a:p>
          <a:p>
            <a:endParaRPr lang="ka-GE" dirty="0"/>
          </a:p>
          <a:p>
            <a:pPr marL="285750" indent="-285750">
              <a:buFont typeface="Arial" panose="020B0604020202020204" pitchFamily="34" charset="0"/>
              <a:buChar char="•"/>
            </a:pPr>
            <a:r>
              <a:rPr lang="ka-GE" dirty="0" smtClean="0"/>
              <a:t>ედემა</a:t>
            </a:r>
          </a:p>
          <a:p>
            <a:endParaRPr lang="ka-GE" dirty="0" smtClean="0"/>
          </a:p>
          <a:p>
            <a:pPr marL="285750" indent="-285750">
              <a:buFont typeface="Arial" panose="020B0604020202020204" pitchFamily="34" charset="0"/>
              <a:buChar char="•"/>
            </a:pPr>
            <a:r>
              <a:rPr lang="ka-GE" dirty="0" smtClean="0"/>
              <a:t>ღვიძლის გაცხიმოვნება</a:t>
            </a:r>
          </a:p>
          <a:p>
            <a:endParaRPr lang="ka-GE" dirty="0" smtClean="0"/>
          </a:p>
          <a:p>
            <a:pPr marL="285750" indent="-285750">
              <a:buFont typeface="Arial" panose="020B0604020202020204" pitchFamily="34" charset="0"/>
              <a:buChar char="•"/>
            </a:pPr>
            <a:r>
              <a:rPr lang="ka-GE" dirty="0" smtClean="0"/>
              <a:t>კანის, თმისა და ფრჩხილების პრობლემები</a:t>
            </a:r>
          </a:p>
          <a:p>
            <a:endParaRPr lang="ka-GE" dirty="0" smtClean="0"/>
          </a:p>
          <a:p>
            <a:pPr marL="285750" indent="-285750">
              <a:buFont typeface="Arial" panose="020B0604020202020204" pitchFamily="34" charset="0"/>
              <a:buChar char="•"/>
            </a:pPr>
            <a:r>
              <a:rPr lang="ka-GE" dirty="0" smtClean="0"/>
              <a:t>კუნთოვანი მასის კლება</a:t>
            </a:r>
          </a:p>
          <a:p>
            <a:endParaRPr lang="ka-GE" dirty="0" smtClean="0"/>
          </a:p>
          <a:p>
            <a:pPr marL="285750" indent="-285750">
              <a:buFont typeface="Arial" panose="020B0604020202020204" pitchFamily="34" charset="0"/>
              <a:buChar char="•"/>
            </a:pPr>
            <a:r>
              <a:rPr lang="ka-GE" dirty="0" smtClean="0"/>
              <a:t>ძვლების გამოფიტვა</a:t>
            </a:r>
          </a:p>
          <a:p>
            <a:endParaRPr lang="ka-GE" dirty="0" smtClean="0"/>
          </a:p>
          <a:p>
            <a:pPr marL="285750" indent="-285750">
              <a:buFont typeface="Arial" panose="020B0604020202020204" pitchFamily="34" charset="0"/>
              <a:buChar char="•"/>
            </a:pPr>
            <a:r>
              <a:rPr lang="ka-GE" dirty="0" smtClean="0"/>
              <a:t>ზრდის შეფერხება</a:t>
            </a:r>
          </a:p>
          <a:p>
            <a:endParaRPr lang="ka-GE" dirty="0" smtClean="0"/>
          </a:p>
          <a:p>
            <a:pPr marL="285750" indent="-285750">
              <a:buFont typeface="Arial" panose="020B0604020202020204" pitchFamily="34" charset="0"/>
              <a:buChar char="•"/>
            </a:pPr>
            <a:r>
              <a:rPr lang="ka-GE" dirty="0" smtClean="0"/>
              <a:t>იმუნური სისტემის დასუსტება</a:t>
            </a:r>
          </a:p>
          <a:p>
            <a:endParaRPr lang="ka-GE" dirty="0" smtClean="0"/>
          </a:p>
          <a:p>
            <a:pPr marL="285750" indent="-285750">
              <a:buFont typeface="Arial" panose="020B0604020202020204" pitchFamily="34" charset="0"/>
              <a:buChar char="•"/>
            </a:pPr>
            <a:r>
              <a:rPr lang="ka-GE" dirty="0" smtClean="0"/>
              <a:t>მადის მომატება - წონაში მატება</a:t>
            </a: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363710" y="1340768"/>
            <a:ext cx="2698115" cy="217932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6082030" y="3517919"/>
            <a:ext cx="3061970" cy="183642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8436" y="5265542"/>
            <a:ext cx="2344332" cy="156168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7604" y="3791380"/>
            <a:ext cx="1728192" cy="128949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3925" y="5247888"/>
            <a:ext cx="2247900" cy="1497330"/>
          </a:xfrm>
          <a:prstGeom prst="rect">
            <a:avLst/>
          </a:prstGeom>
        </p:spPr>
      </p:pic>
      <p:sp>
        <p:nvSpPr>
          <p:cNvPr id="10" name="Slide Number Placeholder 9"/>
          <p:cNvSpPr>
            <a:spLocks noGrp="1"/>
          </p:cNvSpPr>
          <p:nvPr>
            <p:ph type="sldNum" sz="quarter" idx="12"/>
          </p:nvPr>
        </p:nvSpPr>
        <p:spPr/>
        <p:txBody>
          <a:bodyPr/>
          <a:lstStyle/>
          <a:p>
            <a:fld id="{B19B0651-EE4F-4900-A07F-96A6BFA9D0F0}" type="slidenum">
              <a:rPr lang="ru-RU" smtClean="0"/>
              <a:pPr/>
              <a:t>38</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კვაშიორკორი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44833" y="1916831"/>
            <a:ext cx="6446520" cy="3785652"/>
          </a:xfrm>
          <a:prstGeom prst="rect">
            <a:avLst/>
          </a:prstGeom>
        </p:spPr>
        <p:txBody>
          <a:bodyPr wrap="square">
            <a:spAutoFit/>
          </a:bodyPr>
          <a:lstStyle/>
          <a:p>
            <a:pPr marL="285750" indent="-285750" algn="just">
              <a:buFont typeface="Arial" panose="020B0604020202020204" pitchFamily="34" charset="0"/>
              <a:buChar char="•"/>
            </a:pPr>
            <a:r>
              <a:rPr lang="ka-GE" sz="1600" b="1" dirty="0">
                <a:solidFill>
                  <a:srgbClr val="FF0000"/>
                </a:solidFill>
              </a:rPr>
              <a:t>კვაშიორკორის</a:t>
            </a:r>
            <a:r>
              <a:rPr lang="ka-GE" sz="1600" dirty="0"/>
              <a:t> გამომწვევი მიზეზია ცილების არასაკმარისი რაოდენობა ორგანიზმში და დაბალკალორიული </a:t>
            </a:r>
            <a:r>
              <a:rPr lang="ka-GE" sz="1600" dirty="0" smtClean="0"/>
              <a:t>საკვები.</a:t>
            </a:r>
          </a:p>
          <a:p>
            <a:pPr algn="just"/>
            <a:endParaRPr lang="ka-GE" sz="1600" dirty="0" smtClean="0"/>
          </a:p>
          <a:p>
            <a:pPr marL="285750" indent="-285750" algn="just">
              <a:buFont typeface="Arial" panose="020B0604020202020204" pitchFamily="34" charset="0"/>
              <a:buChar char="•"/>
            </a:pPr>
            <a:r>
              <a:rPr lang="ka-GE" sz="1600" dirty="0" smtClean="0"/>
              <a:t>უფრო </a:t>
            </a:r>
            <a:r>
              <a:rPr lang="ka-GE" sz="1600" dirty="0"/>
              <a:t>ხშირად უვითარდებათ ბავშვებს 1-3 წლამდე.  განსაკუთრებით ხშირია დაბალგანვითარებულს ქვეყნებში, სადაც შიმშილობის მაღალი მაჩვენებელია. </a:t>
            </a:r>
            <a:endParaRPr lang="ka-GE" sz="1600" dirty="0" smtClean="0"/>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ცილების </a:t>
            </a:r>
            <a:r>
              <a:rPr lang="ka-GE" sz="1600" dirty="0"/>
              <a:t>უკიდურესი ნაკლებობა ორგანიზმში იწვევს ოსმოტურ დაუბალენსებლობას კუჭ-ნაწლავის სისტემაში, რაც იწვევს ნაწლავების გაჯირჟვებას, რაც გამოიხატება ქსოვლიში  წყლის დაგროვებითა და </a:t>
            </a:r>
            <a:r>
              <a:rPr lang="ka-GE" sz="1600" dirty="0" smtClean="0"/>
              <a:t>შეშუპებით.</a:t>
            </a:r>
          </a:p>
          <a:p>
            <a:pPr marL="285750" indent="-285750" algn="just">
              <a:buFont typeface="Arial" panose="020B0604020202020204" pitchFamily="34" charset="0"/>
              <a:buChar char="•"/>
            </a:pPr>
            <a:endParaRPr lang="ka-GE" sz="1600" dirty="0"/>
          </a:p>
          <a:p>
            <a:pPr marL="285750" indent="-285750" algn="just">
              <a:buFont typeface="Arial" panose="020B0604020202020204" pitchFamily="34" charset="0"/>
              <a:buChar char="•"/>
            </a:pPr>
            <a:r>
              <a:rPr lang="ka-GE" sz="1600" dirty="0" smtClean="0"/>
              <a:t>კვაშიორკორით </a:t>
            </a:r>
            <a:r>
              <a:rPr lang="ka-GE" sz="1600" dirty="0"/>
              <a:t>დაავადებულებს დაქვეითებული აქვთ სითხეების აღდგენის ფუნქცია, ასევე იმუნური სისტემა ძლიერ დასუსტებული და ცხიმების შეწოვა დარღვეული.</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352" y="1556792"/>
            <a:ext cx="2652647" cy="3967138"/>
          </a:xfrm>
          <a:prstGeom prst="rect">
            <a:avLst/>
          </a:prstGeom>
        </p:spPr>
      </p:pic>
      <p:sp>
        <p:nvSpPr>
          <p:cNvPr id="4" name="Slide Number Placeholder 3"/>
          <p:cNvSpPr>
            <a:spLocks noGrp="1"/>
          </p:cNvSpPr>
          <p:nvPr>
            <p:ph type="sldNum" sz="quarter" idx="12"/>
          </p:nvPr>
        </p:nvSpPr>
        <p:spPr/>
        <p:txBody>
          <a:bodyPr/>
          <a:lstStyle/>
          <a:p>
            <a:fld id="{B19B0651-EE4F-4900-A07F-96A6BFA9D0F0}" type="slidenum">
              <a:rPr lang="ru-RU" smtClean="0"/>
              <a:pPr/>
              <a:t>39</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714348" y="214290"/>
            <a:ext cx="3643338" cy="707886"/>
          </a:xfrm>
          <a:prstGeom prst="rect">
            <a:avLst/>
          </a:prstGeom>
          <a:noFill/>
        </p:spPr>
        <p:txBody>
          <a:bodyPr wrap="square" rtlCol="0">
            <a:spAutoFit/>
          </a:bodyPr>
          <a:lstStyle/>
          <a:p>
            <a:pPr algn="ctr"/>
            <a:r>
              <a:rPr lang="ka-GE" sz="2000" dirty="0" smtClean="0">
                <a:solidFill>
                  <a:schemeClr val="bg1"/>
                </a:solidFill>
              </a:rPr>
              <a:t>არაპოლარული ამინომჟავები (ჰიდროფობური)</a:t>
            </a:r>
          </a:p>
        </p:txBody>
      </p:sp>
      <p:pic>
        <p:nvPicPr>
          <p:cNvPr id="8" name="Picture 7"/>
          <p:cNvPicPr/>
          <p:nvPr/>
        </p:nvPicPr>
        <p:blipFill>
          <a:blip r:embed="rId3">
            <a:extLst/>
          </a:blip>
          <a:srcRect l="15520" t="23819" r="14947" b="3264"/>
          <a:stretch>
            <a:fillRect/>
          </a:stretch>
        </p:blipFill>
        <p:spPr bwMode="auto">
          <a:xfrm>
            <a:off x="214282" y="1714488"/>
            <a:ext cx="5000660" cy="3786214"/>
          </a:xfrm>
          <a:prstGeom prst="rect">
            <a:avLst/>
          </a:prstGeom>
          <a:noFill/>
        </p:spPr>
      </p:pic>
      <p:pic>
        <p:nvPicPr>
          <p:cNvPr id="1026" name="Picture 2"/>
          <p:cNvPicPr>
            <a:picLocks noChangeAspect="1" noChangeArrowheads="1"/>
          </p:cNvPicPr>
          <p:nvPr/>
        </p:nvPicPr>
        <p:blipFill>
          <a:blip r:embed="rId4"/>
          <a:srcRect l="20228" t="14503" r="41649" b="51312"/>
          <a:stretch>
            <a:fillRect/>
          </a:stretch>
        </p:blipFill>
        <p:spPr bwMode="auto">
          <a:xfrm>
            <a:off x="5394620" y="1714488"/>
            <a:ext cx="3606504" cy="2428892"/>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19B0651-EE4F-4900-A07F-96A6BFA9D0F0}" type="slidenum">
              <a:rPr lang="ru-RU" smtClean="0"/>
              <a:pPr/>
              <a:t>4</a:t>
            </a:fld>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კვაშიორკორის გამომწვევი მიზეზი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591479" y="1772816"/>
            <a:ext cx="7047656" cy="4539704"/>
          </a:xfrm>
          <a:prstGeom prst="rect">
            <a:avLst/>
          </a:prstGeom>
        </p:spPr>
        <p:txBody>
          <a:bodyPr wrap="square">
            <a:spAutoFit/>
          </a:bodyPr>
          <a:lstStyle/>
          <a:p>
            <a:r>
              <a:rPr lang="ka-GE" sz="1700" dirty="0"/>
              <a:t>ლიმფური სისტემა ორგანიზმში პასუხისმგებელია სამ ფაქტორზე: </a:t>
            </a:r>
            <a:r>
              <a:rPr lang="ka-GE" sz="1700" dirty="0">
                <a:solidFill>
                  <a:schemeClr val="tx2">
                    <a:lumMod val="60000"/>
                    <a:lumOff val="40000"/>
                  </a:schemeClr>
                </a:solidFill>
              </a:rPr>
              <a:t>სითხეების აღდგენა</a:t>
            </a:r>
            <a:r>
              <a:rPr lang="ka-GE" sz="1700" dirty="0"/>
              <a:t>, </a:t>
            </a:r>
            <a:r>
              <a:rPr lang="ka-GE" sz="1700" dirty="0">
                <a:solidFill>
                  <a:srgbClr val="FFC000"/>
                </a:solidFill>
              </a:rPr>
              <a:t>ცხიმების შეწოვა</a:t>
            </a:r>
            <a:r>
              <a:rPr lang="ka-GE" sz="1700" dirty="0"/>
              <a:t> და </a:t>
            </a:r>
            <a:r>
              <a:rPr lang="ka-GE" sz="1700" dirty="0">
                <a:solidFill>
                  <a:srgbClr val="C00000"/>
                </a:solidFill>
              </a:rPr>
              <a:t>მყარი იმუნიტეტი</a:t>
            </a:r>
            <a:r>
              <a:rPr lang="ka-GE" sz="1700" dirty="0" smtClean="0"/>
              <a:t>.</a:t>
            </a:r>
          </a:p>
          <a:p>
            <a:endParaRPr lang="ka-GE" sz="1700" dirty="0" smtClean="0"/>
          </a:p>
          <a:p>
            <a:r>
              <a:rPr lang="ka-GE" sz="1700" dirty="0" smtClean="0"/>
              <a:t>კაპილაური </a:t>
            </a:r>
            <a:r>
              <a:rPr lang="ka-GE" sz="1700" dirty="0"/>
              <a:t>მიმოცვლა ლიმფურ სისტემასა </a:t>
            </a:r>
            <a:r>
              <a:rPr lang="ka-GE" sz="1700" dirty="0" smtClean="0"/>
              <a:t>და სისხლისმომოქცევას </a:t>
            </a:r>
            <a:r>
              <a:rPr lang="ka-GE" sz="1700" dirty="0"/>
              <a:t>შორის შეფერხებულია ორგანიზმის უუნარობით გადალახოს ჰიდროსტატიკური წნევის </a:t>
            </a:r>
            <a:r>
              <a:rPr lang="ka-GE" sz="1700" dirty="0" smtClean="0"/>
              <a:t>გრადიენტი.</a:t>
            </a:r>
          </a:p>
          <a:p>
            <a:endParaRPr lang="ka-GE" sz="1700" dirty="0" smtClean="0"/>
          </a:p>
          <a:p>
            <a:r>
              <a:rPr lang="ka-GE" sz="1700" dirty="0" smtClean="0"/>
              <a:t>ცილები</a:t>
            </a:r>
            <a:r>
              <a:rPr lang="ka-GE" sz="1700" dirty="0"/>
              <a:t>, განსაკუთრებით </a:t>
            </a:r>
            <a:r>
              <a:rPr lang="ka-GE" sz="1700" dirty="0">
                <a:solidFill>
                  <a:srgbClr val="FF0000"/>
                </a:solidFill>
              </a:rPr>
              <a:t>ალბუმინი</a:t>
            </a:r>
            <a:r>
              <a:rPr lang="ka-GE" sz="1700" dirty="0"/>
              <a:t> პასუხისმგებელია შექმნას კოლოიდური ოსმოსური წნევა სისხლსა და ქსოვილის სითხეებს შორის.  განსხვავება სისხლის და ქსოვილის სითხეების კოლოიდურ ოსმოსურ წნევებს შორის ეწოდება </a:t>
            </a:r>
            <a:r>
              <a:rPr lang="ka-GE" sz="1700" b="1" dirty="0"/>
              <a:t>ონკოტური წნევა</a:t>
            </a:r>
            <a:r>
              <a:rPr lang="ka-GE" sz="1700" dirty="0"/>
              <a:t>. </a:t>
            </a:r>
            <a:endParaRPr lang="ka-GE" sz="1700" dirty="0" smtClean="0"/>
          </a:p>
          <a:p>
            <a:endParaRPr lang="ka-GE" sz="1700" dirty="0"/>
          </a:p>
          <a:p>
            <a:r>
              <a:rPr lang="ka-GE" sz="1700" dirty="0" smtClean="0"/>
              <a:t>მას </a:t>
            </a:r>
            <a:r>
              <a:rPr lang="ka-GE" sz="1700" dirty="0"/>
              <a:t>შეგვიძლია ვუწოდოთ ძალა რომელიც რთავს სითხეებს სისხლის ცირკულაციაში. ალბუმინის არასაკმარისი რაოდენობის გამო ვერ ხერხდება </a:t>
            </a:r>
            <a:r>
              <a:rPr lang="ka-GE" sz="1700" b="1" dirty="0">
                <a:solidFill>
                  <a:schemeClr val="tx2">
                    <a:lumMod val="75000"/>
                  </a:schemeClr>
                </a:solidFill>
              </a:rPr>
              <a:t>ონკოტურ წნევასა და ჰიდროსტატიკურ წვნევის ბალანსის სწორი დაცვა და ხდება ქსოვილებში სითხის დაგროვება</a:t>
            </a:r>
            <a:r>
              <a:rPr lang="ka-GE" sz="1700" dirty="0"/>
              <a:t>, იმის მაგივრად რომ სისხლში გადავიდეს.</a:t>
            </a:r>
            <a:endParaRPr lang="en-US" sz="1700" dirty="0"/>
          </a:p>
        </p:txBody>
      </p:sp>
      <p:sp>
        <p:nvSpPr>
          <p:cNvPr id="3" name="Slide Number Placeholder 2"/>
          <p:cNvSpPr>
            <a:spLocks noGrp="1"/>
          </p:cNvSpPr>
          <p:nvPr>
            <p:ph type="sldNum" sz="quarter" idx="12"/>
          </p:nvPr>
        </p:nvSpPr>
        <p:spPr/>
        <p:txBody>
          <a:bodyPr/>
          <a:lstStyle/>
          <a:p>
            <a:fld id="{B19B0651-EE4F-4900-A07F-96A6BFA9D0F0}" type="slidenum">
              <a:rPr lang="ru-RU" smtClean="0"/>
              <a:pPr/>
              <a:t>40</a:t>
            </a:fld>
            <a:endParaRPr lang="ru-RU"/>
          </a:p>
        </p:txBody>
      </p:sp>
    </p:spTree>
    <p:extLst>
      <p:ext uri="{BB962C8B-B14F-4D97-AF65-F5344CB8AC3E}">
        <p14:creationId xmlns:p14="http://schemas.microsoft.com/office/powerpoint/2010/main" val="2301392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კვაშიორკორის პრევენცია</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763926" y="1700808"/>
            <a:ext cx="7560840" cy="2308324"/>
          </a:xfrm>
          <a:prstGeom prst="rect">
            <a:avLst/>
          </a:prstGeom>
        </p:spPr>
        <p:txBody>
          <a:bodyPr wrap="square">
            <a:spAutoFit/>
          </a:bodyPr>
          <a:lstStyle/>
          <a:p>
            <a:pPr algn="just"/>
            <a:r>
              <a:rPr lang="ka-GE" dirty="0"/>
              <a:t>დაავადების პრევენცია შესაძლოა მოხდეს გარკვეული დროის განმავლობაში გავლილი მკურნალობით. საჭიროა მოხდეს ცილოვანი საკვების მიწოდების თანდათანობით გაზრდა, პარალელურად ვიტამინების მიწოდება. </a:t>
            </a:r>
            <a:endParaRPr lang="ka-GE" dirty="0" smtClean="0"/>
          </a:p>
          <a:p>
            <a:pPr algn="just"/>
            <a:endParaRPr lang="ka-GE" dirty="0"/>
          </a:p>
          <a:p>
            <a:pPr algn="just"/>
            <a:r>
              <a:rPr lang="ka-GE" dirty="0" smtClean="0"/>
              <a:t>რამდენიმე </a:t>
            </a:r>
            <a:r>
              <a:rPr lang="ka-GE" dirty="0"/>
              <a:t>კვირის განმავლობაში მოხდება ორგანიზმის მასის გაზრდა, როდესაც ეს ნიშნული მივა ნორმალური ორგანიზმის მასის 80%-მდე, შესაძლებელია  ნორმალურ კვებაზე გადასვლა.</a:t>
            </a: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63926" y="4171793"/>
            <a:ext cx="3411822" cy="2137527"/>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4283968" y="4149080"/>
            <a:ext cx="3312368" cy="2160240"/>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41</a:t>
            </a:fld>
            <a:endParaRPr lang="ru-RU"/>
          </a:p>
        </p:txBody>
      </p:sp>
    </p:spTree>
    <p:extLst>
      <p:ext uri="{BB962C8B-B14F-4D97-AF65-F5344CB8AC3E}">
        <p14:creationId xmlns:p14="http://schemas.microsoft.com/office/powerpoint/2010/main" val="4101028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55565" y="214289"/>
            <a:ext cx="5143536" cy="461665"/>
          </a:xfrm>
          <a:prstGeom prst="rect">
            <a:avLst/>
          </a:prstGeom>
          <a:noFill/>
        </p:spPr>
        <p:txBody>
          <a:bodyPr wrap="square" rtlCol="0">
            <a:spAutoFit/>
          </a:bodyPr>
          <a:lstStyle/>
          <a:p>
            <a:pPr algn="ctr"/>
            <a:r>
              <a:rPr lang="ka-GE" sz="2400" dirty="0" smtClean="0">
                <a:solidFill>
                  <a:schemeClr val="bg1"/>
                </a:solidFill>
              </a:rPr>
              <a:t>ცილით მდიდარი საკვები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230548" y="1651547"/>
            <a:ext cx="4839400" cy="4801314"/>
          </a:xfrm>
          <a:prstGeom prst="rect">
            <a:avLst/>
          </a:prstGeom>
        </p:spPr>
        <p:txBody>
          <a:bodyPr wrap="square">
            <a:spAutoFit/>
          </a:bodyPr>
          <a:lstStyle/>
          <a:p>
            <a:pPr marL="285750" indent="-285750" algn="just">
              <a:buFont typeface="Arial" panose="020B0604020202020204" pitchFamily="34" charset="0"/>
              <a:buChar char="•"/>
            </a:pPr>
            <a:r>
              <a:rPr lang="ka-GE" dirty="0"/>
              <a:t>საკვების უმეტესობა შეიცავს თითქმის ყველა ამინომჟავას სხვადასხვა პროპორციებით, რომელიც ცილის სინთეზისათვის სჭირდება </a:t>
            </a:r>
            <a:r>
              <a:rPr lang="ka-GE" dirty="0" smtClean="0"/>
              <a:t>ორგანიზმს. </a:t>
            </a:r>
          </a:p>
          <a:p>
            <a:pPr marL="285750" indent="-285750" algn="just">
              <a:buFont typeface="Arial" panose="020B0604020202020204" pitchFamily="34" charset="0"/>
              <a:buChar char="•"/>
            </a:pPr>
            <a:endParaRPr lang="ka-GE" dirty="0"/>
          </a:p>
          <a:p>
            <a:pPr marL="285750" indent="-285750" algn="just">
              <a:buFont typeface="Arial" panose="020B0604020202020204" pitchFamily="34" charset="0"/>
              <a:buChar char="•"/>
            </a:pPr>
            <a:r>
              <a:rPr lang="ka-GE" dirty="0" smtClean="0"/>
              <a:t>საკვები</a:t>
            </a:r>
            <a:r>
              <a:rPr lang="ka-GE" dirty="0"/>
              <a:t>, რომელიც შეიცავს აუცილებელ ამინომჟავას თანაბარი პროპორციებით უწოდებენ სრულ ცილებს შემცველ </a:t>
            </a:r>
            <a:r>
              <a:rPr lang="ka-GE" dirty="0" smtClean="0"/>
              <a:t>პროდუქტებს.</a:t>
            </a:r>
          </a:p>
          <a:p>
            <a:pPr marL="285750" indent="-285750" algn="just">
              <a:buFont typeface="Arial" panose="020B0604020202020204" pitchFamily="34" charset="0"/>
              <a:buChar char="•"/>
            </a:pPr>
            <a:r>
              <a:rPr lang="ka-GE" dirty="0" smtClean="0"/>
              <a:t>სრულ </a:t>
            </a:r>
            <a:r>
              <a:rPr lang="ka-GE" dirty="0"/>
              <a:t>ცილებს   შეიცავს ძირითადად ცხოველური წარმოშობის პროდუქტები როგორიცაა, </a:t>
            </a:r>
            <a:r>
              <a:rPr lang="ka-GE" dirty="0">
                <a:solidFill>
                  <a:srgbClr val="FF0000"/>
                </a:solidFill>
              </a:rPr>
              <a:t>რძე და რძის ნაწარმი, ხორცი , კვერცხი და </a:t>
            </a:r>
            <a:r>
              <a:rPr lang="ka-GE" dirty="0" smtClean="0">
                <a:solidFill>
                  <a:srgbClr val="FF0000"/>
                </a:solidFill>
              </a:rPr>
              <a:t>    ა</a:t>
            </a:r>
            <a:r>
              <a:rPr lang="ka-GE" dirty="0">
                <a:solidFill>
                  <a:srgbClr val="FF0000"/>
                </a:solidFill>
              </a:rPr>
              <a:t>. შ. სოიო და თათაბო</a:t>
            </a:r>
            <a:r>
              <a:rPr lang="ka-GE" dirty="0"/>
              <a:t> არის მცენარეული წყარო სრული ცილებისა. ასევე სხვადასხვა მარცვლეულის ერთამენთთან კომპინაცია გვაძლევს სრული ცილების მიღების წყაროს.</a:t>
            </a:r>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173938" y="1349718"/>
            <a:ext cx="3970062" cy="271143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937" y="4061154"/>
            <a:ext cx="3970064" cy="2680214"/>
          </a:xfrm>
          <a:prstGeom prst="rect">
            <a:avLst/>
          </a:prstGeom>
        </p:spPr>
      </p:pic>
      <p:sp>
        <p:nvSpPr>
          <p:cNvPr id="4" name="Slide Number Placeholder 3"/>
          <p:cNvSpPr>
            <a:spLocks noGrp="1"/>
          </p:cNvSpPr>
          <p:nvPr>
            <p:ph type="sldNum" sz="quarter" idx="12"/>
          </p:nvPr>
        </p:nvSpPr>
        <p:spPr/>
        <p:txBody>
          <a:bodyPr/>
          <a:lstStyle/>
          <a:p>
            <a:fld id="{B19B0651-EE4F-4900-A07F-96A6BFA9D0F0}" type="slidenum">
              <a:rPr lang="ru-RU" smtClean="0"/>
              <a:pPr/>
              <a:t>42</a:t>
            </a:fld>
            <a:endParaRPr lang="ru-RU"/>
          </a:p>
        </p:txBody>
      </p:sp>
    </p:spTree>
    <p:extLst>
      <p:ext uri="{BB962C8B-B14F-4D97-AF65-F5344CB8AC3E}">
        <p14:creationId xmlns:p14="http://schemas.microsoft.com/office/powerpoint/2010/main" val="41748117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ცილით მდიდარი საკვები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55418" y="1772816"/>
            <a:ext cx="7560840" cy="4247317"/>
          </a:xfrm>
          <a:prstGeom prst="rect">
            <a:avLst/>
          </a:prstGeom>
        </p:spPr>
        <p:txBody>
          <a:bodyPr wrap="square">
            <a:spAutoFit/>
          </a:bodyPr>
          <a:lstStyle/>
          <a:p>
            <a:r>
              <a:rPr lang="ka-GE" dirty="0"/>
              <a:t>ჩვენთვის საჭირო ცილების დღიური რაოდენობა სხვადასხვა გზით შეგვიძლია მივიღოთ, როგორც უკვე ვახსენეთ საშუალოდ ცილის დღიური ნორმა (დნ) 50გ-ია</a:t>
            </a:r>
            <a:r>
              <a:rPr lang="ka-GE" dirty="0" smtClean="0"/>
              <a:t>.</a:t>
            </a:r>
          </a:p>
          <a:p>
            <a:endParaRPr lang="en-US" dirty="0"/>
          </a:p>
          <a:p>
            <a:pPr marL="342900" lvl="0" indent="-342900">
              <a:buFont typeface="+mj-lt"/>
              <a:buAutoNum type="arabicPeriod"/>
            </a:pPr>
            <a:r>
              <a:rPr lang="ka-GE" dirty="0"/>
              <a:t>1 ჭიქა უცხიმო ბერძნული იოგურტი (46% </a:t>
            </a:r>
            <a:r>
              <a:rPr lang="ka-GE" dirty="0" smtClean="0"/>
              <a:t>დნ)</a:t>
            </a:r>
            <a:endParaRPr lang="ka-GE" dirty="0"/>
          </a:p>
          <a:p>
            <a:pPr marL="342900" lvl="0" indent="-342900">
              <a:buFont typeface="+mj-lt"/>
              <a:buAutoNum type="arabicPeriod"/>
            </a:pPr>
            <a:r>
              <a:rPr lang="ka-GE" dirty="0" smtClean="0"/>
              <a:t>85გ </a:t>
            </a:r>
            <a:r>
              <a:rPr lang="ka-GE" dirty="0"/>
              <a:t>თევზი (</a:t>
            </a:r>
            <a:r>
              <a:rPr lang="ka-GE" dirty="0" smtClean="0"/>
              <a:t>33%დნ)</a:t>
            </a:r>
            <a:endParaRPr lang="ka-GE" dirty="0"/>
          </a:p>
          <a:p>
            <a:pPr marL="342900" lvl="0" indent="-342900">
              <a:buFont typeface="+mj-lt"/>
              <a:buAutoNum type="arabicPeriod"/>
            </a:pPr>
            <a:r>
              <a:rPr lang="ka-GE" dirty="0" smtClean="0"/>
              <a:t>85გ </a:t>
            </a:r>
            <a:r>
              <a:rPr lang="ka-GE" dirty="0"/>
              <a:t>ქათმის მკერდი (32%დნ</a:t>
            </a:r>
            <a:r>
              <a:rPr lang="ka-GE" dirty="0" smtClean="0"/>
              <a:t>)</a:t>
            </a:r>
            <a:endParaRPr lang="ka-GE" dirty="0"/>
          </a:p>
          <a:p>
            <a:pPr marL="342900" lvl="0" indent="-342900">
              <a:buFont typeface="+mj-lt"/>
              <a:buAutoNum type="arabicPeriod"/>
            </a:pPr>
            <a:r>
              <a:rPr lang="ka-GE" dirty="0" smtClean="0"/>
              <a:t>½  </a:t>
            </a:r>
            <a:r>
              <a:rPr lang="ka-GE" dirty="0"/>
              <a:t>ჭიქა ლობიო (</a:t>
            </a:r>
            <a:r>
              <a:rPr lang="ka-GE" dirty="0" smtClean="0"/>
              <a:t>15%დნ)</a:t>
            </a:r>
            <a:endParaRPr lang="ka-GE" dirty="0"/>
          </a:p>
          <a:p>
            <a:pPr marL="342900" lvl="0" indent="-342900">
              <a:buFont typeface="+mj-lt"/>
              <a:buAutoNum type="arabicPeriod"/>
            </a:pPr>
            <a:r>
              <a:rPr lang="ka-GE" dirty="0" smtClean="0"/>
              <a:t>2 </a:t>
            </a:r>
            <a:r>
              <a:rPr lang="ka-GE" dirty="0"/>
              <a:t>სუფრის კოვზი მიწისთხილის კარაქი (</a:t>
            </a:r>
            <a:r>
              <a:rPr lang="ka-GE" dirty="0" smtClean="0"/>
              <a:t>14%დნ)</a:t>
            </a:r>
            <a:endParaRPr lang="ka-GE" dirty="0"/>
          </a:p>
          <a:p>
            <a:pPr marL="342900" lvl="0" indent="-342900">
              <a:buFont typeface="+mj-lt"/>
              <a:buAutoNum type="arabicPeriod"/>
            </a:pPr>
            <a:r>
              <a:rPr lang="ka-GE" dirty="0" smtClean="0"/>
              <a:t>1 </a:t>
            </a:r>
            <a:r>
              <a:rPr lang="ka-GE" dirty="0"/>
              <a:t>კვერცხი (12%დნ</a:t>
            </a:r>
            <a:r>
              <a:rPr lang="ka-GE" dirty="0" smtClean="0"/>
              <a:t>)</a:t>
            </a:r>
            <a:endParaRPr lang="ka-GE" dirty="0"/>
          </a:p>
          <a:p>
            <a:pPr marL="342900" lvl="0" indent="-342900">
              <a:buFont typeface="+mj-lt"/>
              <a:buAutoNum type="arabicPeriod"/>
            </a:pPr>
            <a:r>
              <a:rPr lang="ka-GE" dirty="0" smtClean="0"/>
              <a:t>½ </a:t>
            </a:r>
            <a:r>
              <a:rPr lang="ka-GE" dirty="0"/>
              <a:t>ჭიქა დაუფქველი შვრია (10%დნ</a:t>
            </a:r>
            <a:r>
              <a:rPr lang="ka-GE" dirty="0" smtClean="0"/>
              <a:t>)</a:t>
            </a:r>
            <a:endParaRPr lang="ka-GE" dirty="0"/>
          </a:p>
          <a:p>
            <a:pPr marL="342900" lvl="0" indent="-342900">
              <a:buFont typeface="+mj-lt"/>
              <a:buAutoNum type="arabicPeriod"/>
            </a:pPr>
            <a:r>
              <a:rPr lang="ka-GE" dirty="0" smtClean="0"/>
              <a:t>½ </a:t>
            </a:r>
            <a:r>
              <a:rPr lang="ka-GE" dirty="0"/>
              <a:t>ჭიქა თათაბო (8,14%დნ</a:t>
            </a:r>
            <a:r>
              <a:rPr lang="ka-GE" dirty="0" smtClean="0"/>
              <a:t>)</a:t>
            </a:r>
            <a:endParaRPr lang="ka-GE" dirty="0"/>
          </a:p>
          <a:p>
            <a:pPr marL="342900" lvl="0" indent="-342900">
              <a:buFont typeface="+mj-lt"/>
              <a:buAutoNum type="arabicPeriod"/>
            </a:pPr>
            <a:r>
              <a:rPr lang="ka-GE" dirty="0" smtClean="0"/>
              <a:t>¼ </a:t>
            </a:r>
            <a:r>
              <a:rPr lang="ka-GE" dirty="0"/>
              <a:t>ჭიქა ნუში (12%დნ</a:t>
            </a:r>
            <a:r>
              <a:rPr lang="ka-GE" dirty="0" smtClean="0"/>
              <a:t>)</a:t>
            </a:r>
            <a:endParaRPr lang="ka-GE" dirty="0"/>
          </a:p>
          <a:p>
            <a:pPr marL="342900" lvl="0" indent="-342900">
              <a:buFont typeface="+mj-lt"/>
              <a:buAutoNum type="arabicPeriod"/>
            </a:pPr>
            <a:r>
              <a:rPr lang="ka-GE" dirty="0" smtClean="0"/>
              <a:t>½ </a:t>
            </a:r>
            <a:r>
              <a:rPr lang="ka-GE" dirty="0"/>
              <a:t>ჭიქა ბარდა (32%დნ)</a:t>
            </a:r>
            <a:endParaRPr lang="en-US" dirty="0"/>
          </a:p>
          <a:p>
            <a:pPr lvl="0"/>
            <a:endParaRPr lang="en-US"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429256" y="2348880"/>
            <a:ext cx="3714744" cy="3816424"/>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43</a:t>
            </a:fld>
            <a:endParaRPr lang="ru-RU"/>
          </a:p>
        </p:txBody>
      </p:sp>
    </p:spTree>
    <p:extLst>
      <p:ext uri="{BB962C8B-B14F-4D97-AF65-F5344CB8AC3E}">
        <p14:creationId xmlns:p14="http://schemas.microsoft.com/office/powerpoint/2010/main" val="4174811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14290"/>
            <a:ext cx="5143536" cy="461665"/>
          </a:xfrm>
          <a:prstGeom prst="rect">
            <a:avLst/>
          </a:prstGeom>
          <a:noFill/>
        </p:spPr>
        <p:txBody>
          <a:bodyPr wrap="square" rtlCol="0">
            <a:spAutoFit/>
          </a:bodyPr>
          <a:lstStyle/>
          <a:p>
            <a:pPr algn="ctr"/>
            <a:r>
              <a:rPr lang="ka-GE" sz="2400" dirty="0" smtClean="0">
                <a:solidFill>
                  <a:schemeClr val="bg1"/>
                </a:solidFill>
              </a:rPr>
              <a:t>ცილით მდიდარი საკვები</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763926" y="1772816"/>
            <a:ext cx="7560840" cy="3416320"/>
          </a:xfrm>
          <a:prstGeom prst="rect">
            <a:avLst/>
          </a:prstGeom>
        </p:spPr>
        <p:txBody>
          <a:bodyPr wrap="square">
            <a:spAutoFit/>
          </a:bodyPr>
          <a:lstStyle/>
          <a:p>
            <a:pPr marL="285750" indent="-285750">
              <a:buFont typeface="Arial" panose="020B0604020202020204" pitchFamily="34" charset="0"/>
              <a:buChar char="•"/>
            </a:pPr>
            <a:r>
              <a:rPr lang="ka-GE" dirty="0"/>
              <a:t>მნიშვნელოვანია </a:t>
            </a:r>
            <a:r>
              <a:rPr lang="en-US" dirty="0" smtClean="0"/>
              <a:t>, </a:t>
            </a:r>
            <a:r>
              <a:rPr lang="ka-GE" dirty="0" smtClean="0"/>
              <a:t>როცა </a:t>
            </a:r>
            <a:r>
              <a:rPr lang="ka-GE" dirty="0"/>
              <a:t>ვარჩევთ ცილის წყაროს, ასევე ყურადღება გავამახვილოთ ამ საკვებში ცხიმის </a:t>
            </a:r>
            <a:r>
              <a:rPr lang="ka-GE" dirty="0" smtClean="0"/>
              <a:t>შემცველობაზე.</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ka-GE" dirty="0" smtClean="0"/>
              <a:t>მოხარშული </a:t>
            </a:r>
            <a:r>
              <a:rPr lang="ka-GE" dirty="0"/>
              <a:t>კანგაცლილი შინაური ფრინველი ან თევზი უკეთესი არჩევანია ვიდრე შემწვარი ხორცი, რომელიც გაჯერებულია ქოლესტერინით, რისი დიდი რაოდენობით ორგანიზმში არსებობაც მრავალი დაავადების </a:t>
            </a:r>
            <a:r>
              <a:rPr lang="ka-GE" dirty="0" smtClean="0"/>
              <a:t>საწინდარია.</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ka-GE" dirty="0" smtClean="0"/>
              <a:t>აღსანიშნავია</a:t>
            </a:r>
            <a:r>
              <a:rPr lang="ka-GE" dirty="0"/>
              <a:t>, ორგანიზმს არ სჭირდება ყველა აუცილებელი ამინომჟავის ყოველი კვების დროს  </a:t>
            </a:r>
            <a:r>
              <a:rPr lang="ka-GE" dirty="0" smtClean="0"/>
              <a:t>მიღება</a:t>
            </a:r>
            <a:r>
              <a:rPr lang="en-US" dirty="0" smtClean="0"/>
              <a:t>. </a:t>
            </a:r>
            <a:r>
              <a:rPr lang="ka-GE" dirty="0" smtClean="0"/>
              <a:t>მას </a:t>
            </a:r>
            <a:r>
              <a:rPr lang="ka-GE" dirty="0"/>
              <a:t>შეუძლია გამოიზოგოს მთელი დღის გამნავლობაში მიღებული ამინომჟავები და არ შეაფერხოს სრული ცილების სინთეზი.</a:t>
            </a:r>
            <a:endParaRPr lang="en-US" dirty="0"/>
          </a:p>
        </p:txBody>
      </p:sp>
      <p:sp>
        <p:nvSpPr>
          <p:cNvPr id="3" name="Slide Number Placeholder 2"/>
          <p:cNvSpPr>
            <a:spLocks noGrp="1"/>
          </p:cNvSpPr>
          <p:nvPr>
            <p:ph type="sldNum" sz="quarter" idx="12"/>
          </p:nvPr>
        </p:nvSpPr>
        <p:spPr/>
        <p:txBody>
          <a:bodyPr/>
          <a:lstStyle/>
          <a:p>
            <a:fld id="{B19B0651-EE4F-4900-A07F-96A6BFA9D0F0}" type="slidenum">
              <a:rPr lang="ru-RU" smtClean="0"/>
              <a:pPr/>
              <a:t>44</a:t>
            </a:fld>
            <a:endParaRPr lang="ru-RU"/>
          </a:p>
        </p:txBody>
      </p:sp>
    </p:spTree>
    <p:extLst>
      <p:ext uri="{BB962C8B-B14F-4D97-AF65-F5344CB8AC3E}">
        <p14:creationId xmlns:p14="http://schemas.microsoft.com/office/powerpoint/2010/main" val="1581985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100000"/>
                    </a14:imgEffect>
                  </a14:imgLayer>
                </a14:imgProps>
              </a:ext>
            </a:extLst>
          </a:blip>
          <a:srcRect/>
          <a:stretch>
            <a:fillRect/>
          </a:stretch>
        </p:blipFill>
        <p:spPr bwMode="auto">
          <a:xfrm>
            <a:off x="0" y="0"/>
            <a:ext cx="9144000" cy="6858000"/>
          </a:xfrm>
          <a:prstGeom prst="rect">
            <a:avLst/>
          </a:prstGeom>
          <a:noFill/>
          <a:effectLst>
            <a:outerShdw dist="50800" dir="5400000" algn="ctr" rotWithShape="0">
              <a:srgbClr val="000000">
                <a:alpha val="43137"/>
              </a:srgbClr>
            </a:outerShdw>
          </a:effectLst>
        </p:spPr>
      </p:pic>
      <p:pic>
        <p:nvPicPr>
          <p:cNvPr id="8" name="Picture 7"/>
          <p:cNvPicPr/>
          <p:nvPr/>
        </p:nvPicPr>
        <p:blipFill>
          <a:blip r:embed="rId4" cstate="print">
            <a:extLst>
              <a:ext uri="{BEBA8EAE-BF5A-486C-A8C5-ECC9F3942E4B}">
                <a14:imgProps xmlns:a14="http://schemas.microsoft.com/office/drawing/2010/main">
                  <a14:imgLayer r:embed="rId5">
                    <a14:imgEffect>
                      <a14:sharpenSoften amount="-94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2085" y="-12148"/>
            <a:ext cx="15636270" cy="6870147"/>
          </a:xfrm>
          <a:prstGeom prst="rect">
            <a:avLst/>
          </a:prstGeom>
        </p:spPr>
      </p:pic>
      <p:sp>
        <p:nvSpPr>
          <p:cNvPr id="3" name="Slide Number Placeholder 2"/>
          <p:cNvSpPr>
            <a:spLocks noGrp="1"/>
          </p:cNvSpPr>
          <p:nvPr>
            <p:ph type="sldNum" sz="quarter" idx="12"/>
          </p:nvPr>
        </p:nvSpPr>
        <p:spPr/>
        <p:txBody>
          <a:bodyPr/>
          <a:lstStyle/>
          <a:p>
            <a:fld id="{B19B0651-EE4F-4900-A07F-96A6BFA9D0F0}" type="slidenum">
              <a:rPr lang="ru-RU" smtClean="0"/>
              <a:pPr/>
              <a:t>45</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857224" y="214290"/>
            <a:ext cx="3714776" cy="1015663"/>
          </a:xfrm>
          <a:prstGeom prst="rect">
            <a:avLst/>
          </a:prstGeom>
          <a:noFill/>
        </p:spPr>
        <p:txBody>
          <a:bodyPr wrap="square" rtlCol="0">
            <a:spAutoFit/>
          </a:bodyPr>
          <a:lstStyle/>
          <a:p>
            <a:pPr algn="ctr"/>
            <a:r>
              <a:rPr lang="ka-GE" sz="2000" dirty="0" smtClean="0">
                <a:solidFill>
                  <a:schemeClr val="bg1"/>
                </a:solidFill>
                <a:latin typeface="Sylfaen" pitchFamily="18" charset="0"/>
              </a:rPr>
              <a:t>პოლარული </a:t>
            </a:r>
          </a:p>
          <a:p>
            <a:pPr algn="ctr"/>
            <a:r>
              <a:rPr lang="ka-GE" sz="2000" dirty="0" smtClean="0">
                <a:solidFill>
                  <a:schemeClr val="bg1"/>
                </a:solidFill>
                <a:latin typeface="Sylfaen" pitchFamily="18" charset="0"/>
              </a:rPr>
              <a:t>(ჰიდროფილური) </a:t>
            </a:r>
            <a:r>
              <a:rPr lang="en-US" sz="2000" dirty="0" smtClean="0">
                <a:solidFill>
                  <a:schemeClr val="bg1"/>
                </a:solidFill>
                <a:latin typeface="Sylfaen" pitchFamily="18" charset="0"/>
              </a:rPr>
              <a:t>        </a:t>
            </a:r>
            <a:r>
              <a:rPr lang="ka-GE" sz="2000" dirty="0" smtClean="0">
                <a:solidFill>
                  <a:schemeClr val="bg1"/>
                </a:solidFill>
                <a:latin typeface="Sylfaen" pitchFamily="18" charset="0"/>
              </a:rPr>
              <a:t>უმუხტო ამინომჟავები</a:t>
            </a:r>
          </a:p>
        </p:txBody>
      </p:sp>
      <p:pic>
        <p:nvPicPr>
          <p:cNvPr id="7" name="Picture 6"/>
          <p:cNvPicPr/>
          <p:nvPr/>
        </p:nvPicPr>
        <p:blipFill>
          <a:blip r:embed="rId3">
            <a:extLst/>
          </a:blip>
          <a:srcRect l="24114" t="24861" r="25104" b="5347"/>
          <a:stretch>
            <a:fillRect/>
          </a:stretch>
        </p:blipFill>
        <p:spPr bwMode="auto">
          <a:xfrm>
            <a:off x="2000232" y="1643050"/>
            <a:ext cx="4643470" cy="4786346"/>
          </a:xfrm>
          <a:prstGeom prst="rect">
            <a:avLst/>
          </a:prstGeom>
          <a:noFill/>
        </p:spPr>
      </p:pic>
      <p:sp>
        <p:nvSpPr>
          <p:cNvPr id="2" name="Slide Number Placeholder 1"/>
          <p:cNvSpPr>
            <a:spLocks noGrp="1"/>
          </p:cNvSpPr>
          <p:nvPr>
            <p:ph type="sldNum" sz="quarter" idx="12"/>
          </p:nvPr>
        </p:nvSpPr>
        <p:spPr/>
        <p:txBody>
          <a:bodyPr/>
          <a:lstStyle/>
          <a:p>
            <a:fld id="{B19B0651-EE4F-4900-A07F-96A6BFA9D0F0}"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857224" y="214290"/>
            <a:ext cx="3714776" cy="707886"/>
          </a:xfrm>
          <a:prstGeom prst="rect">
            <a:avLst/>
          </a:prstGeom>
          <a:noFill/>
        </p:spPr>
        <p:txBody>
          <a:bodyPr wrap="square" rtlCol="0">
            <a:spAutoFit/>
          </a:bodyPr>
          <a:lstStyle/>
          <a:p>
            <a:pPr algn="ctr"/>
            <a:r>
              <a:rPr lang="ka-GE" sz="2000" dirty="0" smtClean="0">
                <a:solidFill>
                  <a:schemeClr val="bg1"/>
                </a:solidFill>
                <a:latin typeface="Sylfaen" pitchFamily="18" charset="0"/>
              </a:rPr>
              <a:t>უარყოფითი მუხტის მქონე ამინომჟავები</a:t>
            </a:r>
          </a:p>
        </p:txBody>
      </p:sp>
      <p:pic>
        <p:nvPicPr>
          <p:cNvPr id="7" name="Picture 6"/>
          <p:cNvPicPr/>
          <p:nvPr/>
        </p:nvPicPr>
        <p:blipFill>
          <a:blip r:embed="rId3">
            <a:extLst/>
          </a:blip>
          <a:srcRect l="28802" t="32153" r="30573" b="24097"/>
          <a:stretch>
            <a:fillRect/>
          </a:stretch>
        </p:blipFill>
        <p:spPr bwMode="auto">
          <a:xfrm>
            <a:off x="2428860" y="1785926"/>
            <a:ext cx="3714776" cy="3000396"/>
          </a:xfrm>
          <a:prstGeom prst="rect">
            <a:avLst/>
          </a:prstGeom>
          <a:noFill/>
        </p:spPr>
      </p:pic>
      <p:sp>
        <p:nvSpPr>
          <p:cNvPr id="2" name="Slide Number Placeholder 1"/>
          <p:cNvSpPr>
            <a:spLocks noGrp="1"/>
          </p:cNvSpPr>
          <p:nvPr>
            <p:ph type="sldNum" sz="quarter" idx="12"/>
          </p:nvPr>
        </p:nvSpPr>
        <p:spPr/>
        <p:txBody>
          <a:bodyPr/>
          <a:lstStyle/>
          <a:p>
            <a:fld id="{B19B0651-EE4F-4900-A07F-96A6BFA9D0F0}" type="slidenum">
              <a:rPr lang="ru-RU" smtClean="0"/>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1428728" y="214290"/>
            <a:ext cx="3714776" cy="954107"/>
          </a:xfrm>
          <a:prstGeom prst="rect">
            <a:avLst/>
          </a:prstGeom>
          <a:noFill/>
        </p:spPr>
        <p:txBody>
          <a:bodyPr wrap="square" rtlCol="0">
            <a:spAutoFit/>
          </a:bodyPr>
          <a:lstStyle/>
          <a:p>
            <a:pPr algn="ctr"/>
            <a:r>
              <a:rPr lang="ka-GE" sz="2800" dirty="0" smtClean="0">
                <a:solidFill>
                  <a:schemeClr val="bg1"/>
                </a:solidFill>
                <a:latin typeface="Sylfaen" pitchFamily="18" charset="0"/>
              </a:rPr>
              <a:t>დადებითი მუხტის მქონე ამინომჟავები</a:t>
            </a:r>
          </a:p>
        </p:txBody>
      </p:sp>
      <p:pic>
        <p:nvPicPr>
          <p:cNvPr id="4" name="Picture 3"/>
          <p:cNvPicPr/>
          <p:nvPr/>
        </p:nvPicPr>
        <p:blipFill>
          <a:blip r:embed="rId3">
            <a:extLst/>
          </a:blip>
          <a:srcRect l="23334" t="31111" r="23541" b="7430"/>
          <a:stretch>
            <a:fillRect/>
          </a:stretch>
        </p:blipFill>
        <p:spPr bwMode="auto">
          <a:xfrm>
            <a:off x="2143108" y="1857364"/>
            <a:ext cx="4857784" cy="4214842"/>
          </a:xfrm>
          <a:prstGeom prst="rect">
            <a:avLst/>
          </a:prstGeom>
          <a:noFill/>
        </p:spPr>
      </p:pic>
      <p:sp>
        <p:nvSpPr>
          <p:cNvPr id="2" name="Slide Number Placeholder 1"/>
          <p:cNvSpPr>
            <a:spLocks noGrp="1"/>
          </p:cNvSpPr>
          <p:nvPr>
            <p:ph type="sldNum" sz="quarter" idx="12"/>
          </p:nvPr>
        </p:nvSpPr>
        <p:spPr/>
        <p:txBody>
          <a:bodyPr/>
          <a:lstStyle/>
          <a:p>
            <a:fld id="{B19B0651-EE4F-4900-A07F-96A6BFA9D0F0}" type="slidenum">
              <a:rPr lang="ru-RU" smtClean="0"/>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285720" y="285728"/>
            <a:ext cx="5286412" cy="400110"/>
          </a:xfrm>
          <a:prstGeom prst="rect">
            <a:avLst/>
          </a:prstGeom>
          <a:noFill/>
        </p:spPr>
        <p:txBody>
          <a:bodyPr wrap="square" rtlCol="0">
            <a:spAutoFit/>
          </a:bodyPr>
          <a:lstStyle/>
          <a:p>
            <a:pPr algn="ctr"/>
            <a:r>
              <a:rPr lang="ka-GE" sz="2000" dirty="0" smtClean="0">
                <a:solidFill>
                  <a:schemeClr val="bg1"/>
                </a:solidFill>
              </a:rPr>
              <a:t>ამინომჟავები ოპტიკურური აქტიურობა</a:t>
            </a:r>
            <a:endParaRPr lang="en-US" sz="2000" dirty="0">
              <a:solidFill>
                <a:schemeClr val="bg1"/>
              </a:solidFill>
            </a:endParaRPr>
          </a:p>
        </p:txBody>
      </p:sp>
      <p:sp>
        <p:nvSpPr>
          <p:cNvPr id="4" name="TextBox 3"/>
          <p:cNvSpPr txBox="1"/>
          <p:nvPr/>
        </p:nvSpPr>
        <p:spPr>
          <a:xfrm>
            <a:off x="785786" y="2000240"/>
            <a:ext cx="7572428" cy="2585323"/>
          </a:xfrm>
          <a:prstGeom prst="rect">
            <a:avLst/>
          </a:prstGeom>
          <a:noFill/>
        </p:spPr>
        <p:txBody>
          <a:bodyPr wrap="square" rtlCol="0">
            <a:spAutoFit/>
          </a:bodyPr>
          <a:lstStyle/>
          <a:p>
            <a:pPr algn="just">
              <a:buFont typeface="Arial" pitchFamily="34" charset="0"/>
              <a:buChar char="•"/>
            </a:pPr>
            <a:r>
              <a:rPr lang="ka-GE" dirty="0" smtClean="0"/>
              <a:t> </a:t>
            </a:r>
            <a:r>
              <a:rPr lang="ka-GE" dirty="0" smtClean="0">
                <a:latin typeface="Sylfaen" pitchFamily="18" charset="0"/>
              </a:rPr>
              <a:t>ყველა ამინომჟავა (გლიცინის გარდა) ოპტიკურად აქტიურია. შეიცავს ერთ ან ორ ქირალურ ნახშირბადატომს.</a:t>
            </a:r>
          </a:p>
          <a:p>
            <a:pPr algn="just">
              <a:buFont typeface="Arial" pitchFamily="34" charset="0"/>
              <a:buChar char="•"/>
            </a:pPr>
            <a:endParaRPr lang="ka-GE" dirty="0" smtClean="0">
              <a:latin typeface="Sylfaen" pitchFamily="18" charset="0"/>
            </a:endParaRPr>
          </a:p>
          <a:p>
            <a:pPr algn="just">
              <a:buFont typeface="Arial" pitchFamily="34" charset="0"/>
              <a:buChar char="•"/>
            </a:pPr>
            <a:r>
              <a:rPr lang="ka-GE" dirty="0" smtClean="0">
                <a:latin typeface="Sylfaen" pitchFamily="18" charset="0"/>
              </a:rPr>
              <a:t> აღსანიშნავია, რომ ცილის შემადგენლობაში მხოლოდ </a:t>
            </a:r>
            <a:r>
              <a:rPr lang="en-US" dirty="0" smtClean="0">
                <a:latin typeface="Sylfaen" pitchFamily="18" charset="0"/>
              </a:rPr>
              <a:t>                         L-</a:t>
            </a:r>
            <a:r>
              <a:rPr lang="ka-GE" dirty="0" smtClean="0">
                <a:latin typeface="Sylfaen" pitchFamily="18" charset="0"/>
              </a:rPr>
              <a:t>ამინომჟავათა ნაშთებია.</a:t>
            </a:r>
            <a:endParaRPr lang="en-US" dirty="0" smtClean="0">
              <a:latin typeface="Sylfaen" pitchFamily="18" charset="0"/>
            </a:endParaRPr>
          </a:p>
          <a:p>
            <a:pPr algn="just"/>
            <a:endParaRPr lang="en-US" dirty="0" smtClean="0">
              <a:latin typeface="Sylfaen" pitchFamily="18" charset="0"/>
            </a:endParaRPr>
          </a:p>
          <a:p>
            <a:pPr algn="just">
              <a:buFont typeface="Arial" pitchFamily="34" charset="0"/>
              <a:buChar char="•"/>
            </a:pPr>
            <a:r>
              <a:rPr lang="en-US" dirty="0" smtClean="0">
                <a:latin typeface="Sylfaen" pitchFamily="18" charset="0"/>
              </a:rPr>
              <a:t> </a:t>
            </a:r>
            <a:r>
              <a:rPr lang="ka-GE" dirty="0" smtClean="0">
                <a:latin typeface="Sylfaen" pitchFamily="18" charset="0"/>
              </a:rPr>
              <a:t> </a:t>
            </a:r>
            <a:r>
              <a:rPr lang="en-US" dirty="0" smtClean="0">
                <a:latin typeface="Sylfaen" pitchFamily="18" charset="0"/>
              </a:rPr>
              <a:t>D </a:t>
            </a:r>
            <a:r>
              <a:rPr lang="ka-GE" dirty="0" smtClean="0">
                <a:latin typeface="Sylfaen" pitchFamily="18" charset="0"/>
              </a:rPr>
              <a:t>და</a:t>
            </a:r>
            <a:r>
              <a:rPr lang="en-US" dirty="0" smtClean="0">
                <a:latin typeface="Sylfaen" pitchFamily="18" charset="0"/>
              </a:rPr>
              <a:t> L </a:t>
            </a:r>
            <a:r>
              <a:rPr lang="ka-GE" dirty="0" smtClean="0">
                <a:latin typeface="Sylfaen" pitchFamily="18" charset="0"/>
              </a:rPr>
              <a:t>ენანტიომერების ურთიერთგარდაქმნა ერთ-ერთი მეტაბოლური გზაა ორგანიზმში, ამ პროცესის წონასწორობა ძლიერაა გადახრილი </a:t>
            </a:r>
            <a:r>
              <a:rPr lang="en-US" dirty="0" smtClean="0">
                <a:latin typeface="Sylfaen" pitchFamily="18" charset="0"/>
              </a:rPr>
              <a:t>L</a:t>
            </a:r>
            <a:r>
              <a:rPr lang="ka-GE" dirty="0" smtClean="0">
                <a:latin typeface="Sylfaen" pitchFamily="18" charset="0"/>
              </a:rPr>
              <a:t> ფორმის წარმოქმნის მიმართულებით. </a:t>
            </a:r>
            <a:r>
              <a:rPr lang="en-US" dirty="0" smtClean="0">
                <a:latin typeface="Sylfaen" pitchFamily="18" charset="0"/>
              </a:rPr>
              <a:t> </a:t>
            </a:r>
            <a:endParaRPr lang="ka-GE" dirty="0" smtClean="0">
              <a:latin typeface="Sylfaen" pitchFamily="18" charset="0"/>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3" name="Object 1"/>
          <p:cNvGraphicFramePr>
            <a:graphicFrameLocks noChangeAspect="1"/>
          </p:cNvGraphicFramePr>
          <p:nvPr/>
        </p:nvGraphicFramePr>
        <p:xfrm>
          <a:off x="2071670" y="4643446"/>
          <a:ext cx="4495800" cy="1771650"/>
        </p:xfrm>
        <a:graphic>
          <a:graphicData uri="http://schemas.openxmlformats.org/presentationml/2006/ole">
            <mc:AlternateContent xmlns:mc="http://schemas.openxmlformats.org/markup-compatibility/2006">
              <mc:Choice xmlns:v="urn:schemas-microsoft-com:vml" Requires="v">
                <p:oleObj spid="_x0000_s8261" r:id="rId4" imgW="6003000" imgH="2363760" progId="ChemDraw.Document.6.0">
                  <p:embed/>
                </p:oleObj>
              </mc:Choice>
              <mc:Fallback>
                <p:oleObj r:id="rId4" imgW="6003000" imgH="2363760" progId="ChemDraw.Document.6.0">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70" y="4643446"/>
                        <a:ext cx="4495800" cy="177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19B0651-EE4F-4900-A07F-96A6BFA9D0F0}" type="slidenum">
              <a:rPr lang="ru-RU" smtClean="0"/>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clrChange>
              <a:clrFrom>
                <a:srgbClr val="FFFFFF"/>
              </a:clrFrom>
              <a:clrTo>
                <a:srgbClr val="FFFFFF">
                  <a:alpha val="0"/>
                </a:srgbClr>
              </a:clrTo>
            </a:clrChange>
            <a:extLst/>
          </a:blip>
          <a:srcRect/>
          <a:stretch>
            <a:fillRect/>
          </a:stretch>
        </p:blipFill>
        <p:spPr bwMode="auto">
          <a:xfrm>
            <a:off x="0" y="0"/>
            <a:ext cx="9144000" cy="6858000"/>
          </a:xfrm>
          <a:prstGeom prst="rect">
            <a:avLst/>
          </a:prstGeom>
          <a:noFill/>
        </p:spPr>
      </p:pic>
      <p:sp>
        <p:nvSpPr>
          <p:cNvPr id="6" name="TextBox 5"/>
          <p:cNvSpPr txBox="1"/>
          <p:nvPr/>
        </p:nvSpPr>
        <p:spPr>
          <a:xfrm>
            <a:off x="928662" y="214290"/>
            <a:ext cx="3714776" cy="707886"/>
          </a:xfrm>
          <a:prstGeom prst="rect">
            <a:avLst/>
          </a:prstGeom>
          <a:noFill/>
        </p:spPr>
        <p:txBody>
          <a:bodyPr wrap="square" rtlCol="0">
            <a:spAutoFit/>
          </a:bodyPr>
          <a:lstStyle/>
          <a:p>
            <a:pPr algn="ctr"/>
            <a:r>
              <a:rPr lang="en-US" sz="2000" dirty="0" smtClean="0">
                <a:solidFill>
                  <a:schemeClr val="bg1"/>
                </a:solidFill>
                <a:latin typeface="Sylfaen" pitchFamily="18" charset="0"/>
              </a:rPr>
              <a:t>α</a:t>
            </a:r>
            <a:r>
              <a:rPr lang="ka-GE" sz="2000" dirty="0" smtClean="0">
                <a:solidFill>
                  <a:schemeClr val="bg1"/>
                </a:solidFill>
                <a:latin typeface="Sylfaen" pitchFamily="18" charset="0"/>
              </a:rPr>
              <a:t>-ამინომჟავების ფიზიკური თვისებები</a:t>
            </a:r>
            <a:endParaRPr lang="en-US" sz="2000" dirty="0">
              <a:solidFill>
                <a:schemeClr val="bg1"/>
              </a:solidFill>
            </a:endParaRPr>
          </a:p>
        </p:txBody>
      </p:sp>
      <p:sp>
        <p:nvSpPr>
          <p:cNvPr id="4" name="TextBox 3"/>
          <p:cNvSpPr txBox="1"/>
          <p:nvPr/>
        </p:nvSpPr>
        <p:spPr>
          <a:xfrm>
            <a:off x="1000100" y="2000240"/>
            <a:ext cx="7286676" cy="3139321"/>
          </a:xfrm>
          <a:prstGeom prst="rect">
            <a:avLst/>
          </a:prstGeom>
          <a:noFill/>
        </p:spPr>
        <p:txBody>
          <a:bodyPr wrap="square" rtlCol="0">
            <a:spAutoFit/>
          </a:bodyPr>
          <a:lstStyle/>
          <a:p>
            <a:pPr algn="just">
              <a:buFont typeface="Arial" pitchFamily="34" charset="0"/>
              <a:buChar char="•"/>
            </a:pPr>
            <a:r>
              <a:rPr lang="en-US" dirty="0" smtClean="0">
                <a:latin typeface="Sylfaen" pitchFamily="18" charset="0"/>
              </a:rPr>
              <a:t> α</a:t>
            </a:r>
            <a:r>
              <a:rPr lang="ka-GE" dirty="0" smtClean="0">
                <a:latin typeface="Sylfaen" pitchFamily="18" charset="0"/>
              </a:rPr>
              <a:t>-ამინომჟავები წყალში ხსნადი კრისტალური ნივთიერებებია.  ეს უნარი მნიშვნელოვანი ფაქტორია ორგანიზმში მათი ბიოლოგიური ფუნქციის შესრულებისთვის. ხსნადობასთანაა დაკავშირებული, აგრეთვე, მათი შეწოვა და ტრანსპორტი.</a:t>
            </a:r>
          </a:p>
          <a:p>
            <a:pPr algn="just"/>
            <a:endParaRPr lang="ka-GE" dirty="0" smtClean="0">
              <a:latin typeface="Sylfaen" pitchFamily="18" charset="0"/>
            </a:endParaRPr>
          </a:p>
          <a:p>
            <a:pPr algn="just">
              <a:buFont typeface="Arial" pitchFamily="34" charset="0"/>
              <a:buChar char="•"/>
            </a:pPr>
            <a:r>
              <a:rPr lang="ka-GE" dirty="0" smtClean="0">
                <a:latin typeface="Sylfaen" pitchFamily="18" charset="0"/>
              </a:rPr>
              <a:t> როგორც კრისტალურ მდგომარეობაში, ისე ნეიტრალურ ხსნარში კარბოქსილური და ამინო ჯგუფები ურთიერთქმედებს ერთმანეთთან მარილის მსგავსი სტრუქტურის - ბიპოლიმერული იონის ანუ </a:t>
            </a:r>
            <a:r>
              <a:rPr lang="ka-GE" dirty="0" smtClean="0">
                <a:solidFill>
                  <a:schemeClr val="accent2">
                    <a:lumMod val="75000"/>
                  </a:schemeClr>
                </a:solidFill>
                <a:latin typeface="Sylfaen" pitchFamily="18" charset="0"/>
              </a:rPr>
              <a:t>ცვიტერ-იონის</a:t>
            </a:r>
            <a:r>
              <a:rPr lang="ka-GE" dirty="0" smtClean="0">
                <a:latin typeface="Sylfaen" pitchFamily="18" charset="0"/>
              </a:rPr>
              <a:t> წარმოქმნით. </a:t>
            </a:r>
            <a:r>
              <a:rPr lang="ka-GE" dirty="0" smtClean="0"/>
              <a:t>ამის გამო </a:t>
            </a:r>
            <a:r>
              <a:rPr lang="en-US" dirty="0" smtClean="0"/>
              <a:t>α</a:t>
            </a:r>
            <a:r>
              <a:rPr lang="ka-GE" dirty="0" smtClean="0"/>
              <a:t>-ამინომჟავებს შედარებით მაღალი ლღობის (250</a:t>
            </a:r>
            <a:r>
              <a:rPr lang="en-US" dirty="0" smtClean="0"/>
              <a:t>°C </a:t>
            </a:r>
            <a:r>
              <a:rPr lang="ka-GE" dirty="0" smtClean="0"/>
              <a:t>ზევით) ტემპერატურა და არაპოლარული ორგანულ გამხსნელებში მცირე ხსნადობა გააჩნია.</a:t>
            </a:r>
            <a:endParaRPr lang="en-US" dirty="0">
              <a:latin typeface="Sylfaen" pitchFamily="18" charset="0"/>
            </a:endParaRP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5" name="Object 1"/>
          <p:cNvGraphicFramePr>
            <a:graphicFrameLocks noChangeAspect="1"/>
          </p:cNvGraphicFramePr>
          <p:nvPr/>
        </p:nvGraphicFramePr>
        <p:xfrm>
          <a:off x="2357422" y="5286388"/>
          <a:ext cx="4024341" cy="928694"/>
        </p:xfrm>
        <a:graphic>
          <a:graphicData uri="http://schemas.openxmlformats.org/presentationml/2006/ole">
            <mc:AlternateContent xmlns:mc="http://schemas.openxmlformats.org/markup-compatibility/2006">
              <mc:Choice xmlns:v="urn:schemas-microsoft-com:vml" Requires="v">
                <p:oleObj spid="_x0000_s6213" r:id="rId4" imgW="4539240" imgH="1039680" progId="ChemDraw.Document.6.0">
                  <p:embed/>
                </p:oleObj>
              </mc:Choice>
              <mc:Fallback>
                <p:oleObj r:id="rId4" imgW="4539240" imgH="1039680" progId="ChemDraw.Document.6.0">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22" y="5286388"/>
                        <a:ext cx="4024341" cy="928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19B0651-EE4F-4900-A07F-96A6BFA9D0F0}" type="slidenum">
              <a:rPr lang="ru-RU" smtClean="0"/>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2501</Words>
  <Application>Microsoft Office PowerPoint</Application>
  <PresentationFormat>On-screen Show (4:3)</PresentationFormat>
  <Paragraphs>331</Paragraphs>
  <Slides>45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Тема Office</vt:lpstr>
      <vt:lpstr>ChemDraw.Document.6.0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Papuna Navdarashvili</dc:creator>
  <cp:lastModifiedBy>Papex</cp:lastModifiedBy>
  <cp:revision>117</cp:revision>
  <dcterms:created xsi:type="dcterms:W3CDTF">2019-01-10T19:58:15Z</dcterms:created>
  <dcterms:modified xsi:type="dcterms:W3CDTF">2019-02-12T22:40:03Z</dcterms:modified>
</cp:coreProperties>
</file>