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5"/>
  </p:notesMasterIdLst>
  <p:sldIdLst>
    <p:sldId id="393" r:id="rId2"/>
    <p:sldId id="373" r:id="rId3"/>
    <p:sldId id="390" r:id="rId4"/>
    <p:sldId id="385" r:id="rId5"/>
    <p:sldId id="374" r:id="rId6"/>
    <p:sldId id="382" r:id="rId7"/>
    <p:sldId id="389" r:id="rId8"/>
    <p:sldId id="383" r:id="rId9"/>
    <p:sldId id="380" r:id="rId10"/>
    <p:sldId id="381" r:id="rId11"/>
    <p:sldId id="378" r:id="rId12"/>
    <p:sldId id="387" r:id="rId13"/>
    <p:sldId id="379" r:id="rId14"/>
    <p:sldId id="371" r:id="rId15"/>
    <p:sldId id="372" r:id="rId16"/>
    <p:sldId id="370" r:id="rId17"/>
    <p:sldId id="312" r:id="rId18"/>
    <p:sldId id="297" r:id="rId19"/>
    <p:sldId id="394" r:id="rId20"/>
    <p:sldId id="395" r:id="rId21"/>
    <p:sldId id="301" r:id="rId22"/>
    <p:sldId id="300" r:id="rId23"/>
    <p:sldId id="334" r:id="rId24"/>
    <p:sldId id="305" r:id="rId25"/>
    <p:sldId id="336" r:id="rId26"/>
    <p:sldId id="327" r:id="rId27"/>
    <p:sldId id="326" r:id="rId28"/>
    <p:sldId id="340" r:id="rId29"/>
    <p:sldId id="342" r:id="rId30"/>
    <p:sldId id="362" r:id="rId31"/>
    <p:sldId id="338" r:id="rId32"/>
    <p:sldId id="361" r:id="rId33"/>
    <p:sldId id="33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1" d="100"/>
          <a:sy n="71" d="100"/>
        </p:scale>
        <p:origin x="-1356"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4979AE-0392-4815-AA37-859026F87B3E}" type="datetimeFigureOut">
              <a:rPr lang="en-US" smtClean="0"/>
              <a:pPr/>
              <a:t>2/12/2019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878A6-94FD-42EC-9B73-9FAA780BF5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836EE0-B7CC-4375-AF7F-30A11BB24482}" type="datetime1">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5BDCC-B6C3-45C9-A3BB-6565A5C2F5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55C3EA-02C7-4CAE-B226-65E0CD7911AF}" type="datetime1">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5BDCC-B6C3-45C9-A3BB-6565A5C2F5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77320-E41E-4BEF-9F4F-400B6C17EE60}" type="datetime1">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5BDCC-B6C3-45C9-A3BB-6565A5C2F5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59F65-8DD1-41AC-AAC6-E80FFC1B2C2A}" type="datetime1">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5BDCC-B6C3-45C9-A3BB-6565A5C2F5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16C811-BD7C-459C-A877-BBFE5954DEE0}" type="datetime1">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5BDCC-B6C3-45C9-A3BB-6565A5C2F5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779184-856D-4378-82F7-BC6244AA6DA2}" type="datetime1">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5BDCC-B6C3-45C9-A3BB-6565A5C2F5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579FED-5932-4CB0-AFC6-4D829FBCC5C3}" type="datetime1">
              <a:rPr lang="en-US" smtClean="0"/>
              <a:pPr/>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35BDCC-B6C3-45C9-A3BB-6565A5C2F5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C8ABA-B3B2-4892-B40A-7A9F631004B1}" type="datetime1">
              <a:rPr lang="en-US" smtClean="0"/>
              <a:pPr/>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35BDCC-B6C3-45C9-A3BB-6565A5C2F5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455D0-619B-4E71-9579-52628115C427}" type="datetime1">
              <a:rPr lang="en-US" smtClean="0"/>
              <a:pPr/>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35BDCC-B6C3-45C9-A3BB-6565A5C2F5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B3952-4B5E-440A-A6A2-645F6A9A64DE}" type="datetime1">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5BDCC-B6C3-45C9-A3BB-6565A5C2F5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30140-3E54-477A-B25B-4A4357A2E865}" type="datetime1">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5BDCC-B6C3-45C9-A3BB-6565A5C2F5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85747-DCEF-4C71-A14F-CFEFAEF653EC}" type="datetime1">
              <a:rPr lang="en-US" smtClean="0"/>
              <a:pPr/>
              <a:t>2/12/2019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5BDCC-B6C3-45C9-A3BB-6565A5C2F5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ka.wikipedia.org/wiki/%E1%83%9C%E1%83%9D%E1%83%91%E1%83%94%E1%83%9A%E1%83%98%E1%83%A1_%E1%83%9E%E1%83%A0%E1%83%94%E1%83%9B%E1%83%98%E1%83%90"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ka.wikipedia.org/wiki/1946" TargetMode="External"/><Relationship Id="rId5" Type="http://schemas.openxmlformats.org/officeDocument/2006/relationships/hyperlink" Target="https://ka.wikipedia.org/w/index.php?title=%E1%83%9B%E1%83%A3%E1%83%A2%E1%83%90%E1%83%92%E1%83%94%E1%83%9C%E1%83%94%E1%83%96%E1%83%98&amp;action=edit&amp;redlink=1" TargetMode="External"/><Relationship Id="rId4" Type="http://schemas.openxmlformats.org/officeDocument/2006/relationships/hyperlink" Target="https://ka.wikipedia.org/w/index.php?title=%E1%83%99%E1%83%A0%E1%83%9D%E1%83%A1%E1%83%98%E1%83%9C%E1%83%92%E1%83%9D%E1%83%95%E1%83%94%E1%83%A0%E1%83%98%E1%83%A1_%E1%83%9B%E1%83%9D%E1%83%95%E1%83%9A%E1%83%94%E1%83%9C%E1%83%90&amp;action=edit&amp;redlink=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American_Naturalist"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s://doi.org/10.1086/280418" TargetMode="External"/><Relationship Id="rId4" Type="http://schemas.openxmlformats.org/officeDocument/2006/relationships/hyperlink" Target="https://en.wikipedia.org/wiki/Digital_object_identifi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dx.doi.org/10.1016/j.cub.2016.03.067"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Adenine"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en.wikipedia.org/wiki/Thymine" TargetMode="External"/><Relationship Id="rId4" Type="http://schemas.openxmlformats.org/officeDocument/2006/relationships/hyperlink" Target="https://en.wikipedia.org/wiki/Guanin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90800"/>
            <a:ext cx="8443912" cy="3962400"/>
          </a:xfrm>
        </p:spPr>
        <p:txBody>
          <a:bodyPr>
            <a:normAutofit fontScale="25000" lnSpcReduction="20000"/>
          </a:bodyPr>
          <a:lstStyle/>
          <a:p>
            <a:pPr algn="ctr">
              <a:buNone/>
            </a:pPr>
            <a:endParaRPr lang="en-US" sz="11200" b="1" dirty="0" smtClean="0">
              <a:solidFill>
                <a:srgbClr val="375F88"/>
              </a:solidFill>
            </a:endParaRPr>
          </a:p>
          <a:p>
            <a:pPr algn="ctr">
              <a:buNone/>
            </a:pPr>
            <a:endParaRPr lang="en-US" sz="11200" b="1" dirty="0" smtClean="0">
              <a:solidFill>
                <a:srgbClr val="375F88"/>
              </a:solidFill>
            </a:endParaRPr>
          </a:p>
          <a:p>
            <a:pPr algn="ctr">
              <a:buNone/>
            </a:pPr>
            <a:r>
              <a:rPr lang="ka-GE" sz="11200" b="1" dirty="0" smtClean="0">
                <a:solidFill>
                  <a:srgbClr val="375F88"/>
                </a:solidFill>
              </a:rPr>
              <a:t>ღერო </a:t>
            </a:r>
            <a:r>
              <a:rPr lang="ka-GE" sz="11200" b="1" dirty="0">
                <a:solidFill>
                  <a:srgbClr val="375F88"/>
                </a:solidFill>
              </a:rPr>
              <a:t>უჯრედების დაყოფის </a:t>
            </a:r>
            <a:r>
              <a:rPr lang="en-US" sz="11200" b="1" dirty="0">
                <a:solidFill>
                  <a:srgbClr val="375F88"/>
                </a:solidFill>
              </a:rPr>
              <a:t> </a:t>
            </a:r>
            <a:r>
              <a:rPr lang="ka-GE" sz="11200" b="1" dirty="0" smtClean="0">
                <a:solidFill>
                  <a:srgbClr val="375F88"/>
                </a:solidFill>
              </a:rPr>
              <a:t>თავისებურების  </a:t>
            </a:r>
            <a:endParaRPr lang="en-US" sz="11200" b="1" dirty="0" smtClean="0">
              <a:solidFill>
                <a:srgbClr val="375F88"/>
              </a:solidFill>
            </a:endParaRPr>
          </a:p>
          <a:p>
            <a:pPr algn="ctr">
              <a:buNone/>
            </a:pPr>
            <a:r>
              <a:rPr lang="ka-GE" sz="11200" b="1" dirty="0" smtClean="0">
                <a:solidFill>
                  <a:srgbClr val="375F88"/>
                </a:solidFill>
              </a:rPr>
              <a:t>გავლენა მცენარის </a:t>
            </a:r>
            <a:r>
              <a:rPr lang="en-US" sz="11200" b="1" dirty="0" smtClean="0">
                <a:solidFill>
                  <a:srgbClr val="375F88"/>
                </a:solidFill>
              </a:rPr>
              <a:t> </a:t>
            </a:r>
            <a:r>
              <a:rPr lang="ka-GE" sz="11200" b="1" dirty="0" smtClean="0">
                <a:solidFill>
                  <a:srgbClr val="375F88"/>
                </a:solidFill>
              </a:rPr>
              <a:t>სიცოცხლის ხანგრძლივობაზე</a:t>
            </a:r>
            <a:endParaRPr lang="en-US" sz="11200" b="1" dirty="0">
              <a:solidFill>
                <a:srgbClr val="375F88"/>
              </a:solidFill>
            </a:endParaRPr>
          </a:p>
          <a:p>
            <a:pPr algn="ctr">
              <a:buNone/>
            </a:pPr>
            <a:endParaRPr lang="ka-GE" sz="2000" b="1" dirty="0">
              <a:solidFill>
                <a:srgbClr val="375F88"/>
              </a:solidFill>
            </a:endParaRPr>
          </a:p>
          <a:p>
            <a:pPr algn="ctr">
              <a:buNone/>
            </a:pPr>
            <a:endParaRPr lang="en-US" sz="2000" b="1" dirty="0" smtClean="0">
              <a:solidFill>
                <a:srgbClr val="375F88"/>
              </a:solidFill>
            </a:endParaRPr>
          </a:p>
          <a:p>
            <a:pPr algn="ctr">
              <a:buNone/>
            </a:pPr>
            <a:r>
              <a:rPr lang="en-US" sz="8000" b="1" dirty="0" smtClean="0">
                <a:solidFill>
                  <a:srgbClr val="375F88"/>
                </a:solidFill>
              </a:rPr>
              <a:t>II  </a:t>
            </a:r>
            <a:r>
              <a:rPr lang="ka-GE" sz="8000" b="1" dirty="0" smtClean="0">
                <a:solidFill>
                  <a:srgbClr val="375F88"/>
                </a:solidFill>
              </a:rPr>
              <a:t>სემინარი</a:t>
            </a:r>
            <a:endParaRPr lang="en-US" sz="6400" dirty="0" smtClean="0">
              <a:solidFill>
                <a:schemeClr val="bg1">
                  <a:lumMod val="50000"/>
                </a:schemeClr>
              </a:solidFill>
            </a:endParaRPr>
          </a:p>
          <a:p>
            <a:pPr algn="r">
              <a:buNone/>
            </a:pPr>
            <a:endParaRPr lang="en-US" sz="6400" dirty="0" smtClean="0">
              <a:solidFill>
                <a:schemeClr val="bg1">
                  <a:lumMod val="50000"/>
                </a:schemeClr>
              </a:solidFill>
            </a:endParaRPr>
          </a:p>
          <a:p>
            <a:pPr algn="r">
              <a:buNone/>
            </a:pPr>
            <a:r>
              <a:rPr lang="ka-GE" sz="6400" dirty="0" smtClean="0">
                <a:solidFill>
                  <a:schemeClr val="bg1">
                    <a:lumMod val="50000"/>
                  </a:schemeClr>
                </a:solidFill>
              </a:rPr>
              <a:t>მოდული: მცენარეთა ბიოლოგია</a:t>
            </a:r>
          </a:p>
          <a:p>
            <a:pPr algn="r">
              <a:buNone/>
            </a:pPr>
            <a:r>
              <a:rPr lang="ka-GE" sz="6400" dirty="0" smtClean="0">
                <a:solidFill>
                  <a:schemeClr val="bg1">
                    <a:lumMod val="50000"/>
                  </a:schemeClr>
                </a:solidFill>
              </a:rPr>
              <a:t>სამეცნიერო ხელმძღვანელი: </a:t>
            </a:r>
          </a:p>
          <a:p>
            <a:pPr algn="r">
              <a:buNone/>
            </a:pPr>
            <a:r>
              <a:rPr lang="ka-GE" sz="6400" dirty="0" smtClean="0">
                <a:solidFill>
                  <a:schemeClr val="bg1">
                    <a:lumMod val="50000"/>
                  </a:schemeClr>
                </a:solidFill>
              </a:rPr>
              <a:t>ასოც. პროფ. მარიამ გაიდამაშვილი</a:t>
            </a:r>
          </a:p>
          <a:p>
            <a:pPr algn="r">
              <a:buNone/>
            </a:pPr>
            <a:endParaRPr lang="en-US" sz="6400" dirty="0" smtClean="0">
              <a:solidFill>
                <a:schemeClr val="bg1">
                  <a:lumMod val="50000"/>
                </a:schemeClr>
              </a:solidFill>
            </a:endParaRPr>
          </a:p>
          <a:p>
            <a:pPr algn="r">
              <a:buNone/>
            </a:pPr>
            <a:r>
              <a:rPr lang="ka-GE" sz="6400" dirty="0" smtClean="0">
                <a:solidFill>
                  <a:schemeClr val="bg1">
                    <a:lumMod val="50000"/>
                  </a:schemeClr>
                </a:solidFill>
              </a:rPr>
              <a:t>მომხს</a:t>
            </a:r>
            <a:r>
              <a:rPr lang="en-US" sz="6400" dirty="0" smtClean="0">
                <a:solidFill>
                  <a:schemeClr val="bg1">
                    <a:lumMod val="50000"/>
                  </a:schemeClr>
                </a:solidFill>
              </a:rPr>
              <a:t>.</a:t>
            </a:r>
            <a:r>
              <a:rPr lang="ka-GE" sz="6400" dirty="0" smtClean="0">
                <a:solidFill>
                  <a:schemeClr val="bg1">
                    <a:lumMod val="50000"/>
                  </a:schemeClr>
                </a:solidFill>
              </a:rPr>
              <a:t>: ეკატერინე  პოპიაშვილი</a:t>
            </a:r>
            <a:endParaRPr lang="en-US" sz="6400" dirty="0" smtClean="0">
              <a:solidFill>
                <a:schemeClr val="bg1">
                  <a:lumMod val="50000"/>
                </a:schemeClr>
              </a:solidFill>
            </a:endParaRPr>
          </a:p>
          <a:p>
            <a:pPr algn="r">
              <a:buNone/>
            </a:pPr>
            <a:r>
              <a:rPr lang="de-DE" sz="6400" dirty="0" smtClean="0">
                <a:solidFill>
                  <a:schemeClr val="bg1">
                    <a:lumMod val="50000"/>
                  </a:schemeClr>
                </a:solidFill>
              </a:rPr>
              <a:t>V </a:t>
            </a:r>
            <a:r>
              <a:rPr lang="ka-GE" sz="6400" dirty="0" smtClean="0">
                <a:solidFill>
                  <a:schemeClr val="bg1">
                    <a:lumMod val="50000"/>
                  </a:schemeClr>
                </a:solidFill>
              </a:rPr>
              <a:t>სემესტრის დოქტორანტი</a:t>
            </a:r>
          </a:p>
          <a:p>
            <a:pPr algn="r">
              <a:buNone/>
            </a:pPr>
            <a:endParaRPr lang="en-US" sz="6400" dirty="0" smtClean="0">
              <a:solidFill>
                <a:schemeClr val="bg1">
                  <a:lumMod val="50000"/>
                </a:schemeClr>
              </a:solidFill>
            </a:endParaRPr>
          </a:p>
          <a:p>
            <a:pPr algn="r">
              <a:buNone/>
            </a:pPr>
            <a:endParaRPr lang="ka-GE" sz="7200" dirty="0" smtClean="0">
              <a:solidFill>
                <a:schemeClr val="bg1">
                  <a:lumMod val="50000"/>
                </a:schemeClr>
              </a:solidFill>
            </a:endParaRPr>
          </a:p>
          <a:p>
            <a:pPr algn="r">
              <a:buNone/>
            </a:pPr>
            <a:endParaRPr lang="en-US" sz="7200" dirty="0" smtClean="0">
              <a:solidFill>
                <a:schemeClr val="bg1">
                  <a:lumMod val="50000"/>
                </a:schemeClr>
              </a:solidFill>
            </a:endParaRPr>
          </a:p>
        </p:txBody>
      </p:sp>
      <p:sp>
        <p:nvSpPr>
          <p:cNvPr id="5" name="Slide Number Placeholder 4"/>
          <p:cNvSpPr>
            <a:spLocks noGrp="1"/>
          </p:cNvSpPr>
          <p:nvPr>
            <p:ph type="sldNum" sz="quarter" idx="12"/>
          </p:nvPr>
        </p:nvSpPr>
        <p:spPr>
          <a:xfrm>
            <a:off x="6096000" y="6324600"/>
            <a:ext cx="2133600" cy="365125"/>
          </a:xfrm>
        </p:spPr>
        <p:txBody>
          <a:bodyPr/>
          <a:lstStyle/>
          <a:p>
            <a:fld id="{D635BDCC-B6C3-45C9-A3BB-6565A5C2F54D}" type="slidenum">
              <a:rPr lang="en-US" smtClean="0"/>
              <a:pPr/>
              <a:t>1</a:t>
            </a:fld>
            <a:endParaRPr lang="en-US" dirty="0"/>
          </a:p>
        </p:txBody>
      </p:sp>
      <p:pic>
        <p:nvPicPr>
          <p:cNvPr id="1026" name="Picture 2"/>
          <p:cNvPicPr>
            <a:picLocks noChangeAspect="1" noChangeArrowheads="1"/>
          </p:cNvPicPr>
          <p:nvPr/>
        </p:nvPicPr>
        <p:blipFill>
          <a:blip r:embed="rId2"/>
          <a:srcRect/>
          <a:stretch>
            <a:fillRect/>
          </a:stretch>
        </p:blipFill>
        <p:spPr bwMode="auto">
          <a:xfrm>
            <a:off x="228600" y="762000"/>
            <a:ext cx="8693426" cy="1828800"/>
          </a:xfrm>
          <a:prstGeom prst="rect">
            <a:avLst/>
          </a:prstGeom>
          <a:noFill/>
          <a:ln w="9525">
            <a:noFill/>
            <a:miter lim="800000"/>
            <a:headEnd/>
            <a:tailEnd/>
          </a:ln>
          <a:effectLst/>
        </p:spPr>
      </p:pic>
    </p:spTree>
  </p:cSld>
  <p:clrMapOvr>
    <a:masterClrMapping/>
  </p:clrMapOvr>
  <p:transition advTm="202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35BDCC-B6C3-45C9-A3BB-6565A5C2F54D}" type="slidenum">
              <a:rPr lang="en-US" smtClean="0"/>
              <a:pPr/>
              <a:t>10</a:t>
            </a:fld>
            <a:endParaRPr lang="en-US"/>
          </a:p>
        </p:txBody>
      </p:sp>
      <p:pic>
        <p:nvPicPr>
          <p:cNvPr id="2050" name="Picture 2"/>
          <p:cNvPicPr>
            <a:picLocks noChangeAspect="1" noChangeArrowheads="1"/>
          </p:cNvPicPr>
          <p:nvPr/>
        </p:nvPicPr>
        <p:blipFill>
          <a:blip r:embed="rId2"/>
          <a:srcRect/>
          <a:stretch>
            <a:fillRect/>
          </a:stretch>
        </p:blipFill>
        <p:spPr bwMode="auto">
          <a:xfrm>
            <a:off x="685800" y="303515"/>
            <a:ext cx="7620000" cy="63785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5410200" cy="1752600"/>
          </a:xfrm>
        </p:spPr>
        <p:txBody>
          <a:bodyPr>
            <a:normAutofit fontScale="90000"/>
          </a:bodyPr>
          <a:lstStyle/>
          <a:p>
            <a:pPr algn="r"/>
            <a:r>
              <a:rPr lang="ka-GE" dirty="0" smtClean="0"/>
              <a:t/>
            </a:r>
            <a:br>
              <a:rPr lang="ka-GE" dirty="0" smtClean="0"/>
            </a:br>
            <a:r>
              <a:rPr lang="ka-GE" dirty="0" smtClean="0"/>
              <a:t/>
            </a:r>
            <a:br>
              <a:rPr lang="ka-GE" dirty="0" smtClean="0"/>
            </a:br>
            <a:r>
              <a:rPr lang="ka-GE" dirty="0" smtClean="0">
                <a:solidFill>
                  <a:schemeClr val="tx2"/>
                </a:solidFill>
              </a:rPr>
              <a:t>მალერის ხრუტუნა</a:t>
            </a:r>
            <a:br>
              <a:rPr lang="ka-GE" dirty="0" smtClean="0">
                <a:solidFill>
                  <a:schemeClr val="tx2"/>
                </a:solidFill>
              </a:rPr>
            </a:br>
            <a:r>
              <a:rPr lang="en-US" dirty="0" smtClean="0">
                <a:solidFill>
                  <a:schemeClr val="tx2"/>
                </a:solidFill>
              </a:rPr>
              <a:t> </a:t>
            </a:r>
            <a:r>
              <a:rPr lang="en-US" sz="2200" dirty="0" smtClean="0">
                <a:solidFill>
                  <a:schemeClr val="tx2"/>
                </a:solidFill>
              </a:rPr>
              <a:t>Muller's Ratchet</a:t>
            </a:r>
            <a:r>
              <a:rPr lang="ka-GE" sz="2200" dirty="0" smtClean="0">
                <a:solidFill>
                  <a:schemeClr val="tx2"/>
                </a:solidFill>
              </a:rPr>
              <a:t> (ინგ.)</a:t>
            </a:r>
            <a:br>
              <a:rPr lang="ka-GE" sz="2200" dirty="0" smtClean="0">
                <a:solidFill>
                  <a:schemeClr val="tx2"/>
                </a:solidFill>
              </a:rPr>
            </a:br>
            <a:r>
              <a:rPr lang="ru-RU" sz="2200" dirty="0" smtClean="0">
                <a:solidFill>
                  <a:schemeClr val="tx2"/>
                </a:solidFill>
              </a:rPr>
              <a:t> Храповик Мёллера</a:t>
            </a:r>
            <a:r>
              <a:rPr lang="ka-GE" sz="2200" dirty="0" smtClean="0">
                <a:solidFill>
                  <a:schemeClr val="tx2"/>
                </a:solidFill>
              </a:rPr>
              <a:t> (რუს.)</a:t>
            </a:r>
            <a:r>
              <a:rPr lang="ru-RU" dirty="0" smtClean="0">
                <a:solidFill>
                  <a:schemeClr val="tx2"/>
                </a:solidFill>
              </a:rPr>
              <a:t/>
            </a:r>
            <a:br>
              <a:rPr lang="ru-RU" dirty="0" smtClean="0">
                <a:solidFill>
                  <a:schemeClr val="tx2"/>
                </a:solidFill>
              </a:rPr>
            </a:br>
            <a:r>
              <a:rPr lang="ka-GE" dirty="0" smtClean="0"/>
              <a:t/>
            </a:r>
            <a:br>
              <a:rPr lang="ka-GE" dirty="0" smtClean="0"/>
            </a:br>
            <a:r>
              <a:rPr lang="ka-GE" dirty="0" smtClean="0"/>
              <a:t> </a:t>
            </a:r>
            <a:endParaRPr lang="en-US" dirty="0"/>
          </a:p>
        </p:txBody>
      </p:sp>
      <p:sp>
        <p:nvSpPr>
          <p:cNvPr id="3" name="Content Placeholder 2"/>
          <p:cNvSpPr>
            <a:spLocks noGrp="1"/>
          </p:cNvSpPr>
          <p:nvPr>
            <p:ph idx="1"/>
          </p:nvPr>
        </p:nvSpPr>
        <p:spPr>
          <a:xfrm>
            <a:off x="381000" y="5791200"/>
            <a:ext cx="8153400" cy="868363"/>
          </a:xfrm>
        </p:spPr>
        <p:txBody>
          <a:bodyPr>
            <a:normAutofit fontScale="62500" lnSpcReduction="20000"/>
          </a:bodyPr>
          <a:lstStyle/>
          <a:p>
            <a:pPr algn="just"/>
            <a:r>
              <a:rPr lang="ka-GE" dirty="0" smtClean="0">
                <a:solidFill>
                  <a:schemeClr val="tx2"/>
                </a:solidFill>
              </a:rPr>
              <a:t>მალერის ხრუტუნა  - უსქესო გამრავლების დროს საზიანო მუტაციების შეუქცევადად დაგროვება. ასე ეწოდა  აღმომჩენის ჰერმან ჯოზეფ მალერის საპატივცემულოდ 1932წ. </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635BDCC-B6C3-45C9-A3BB-6565A5C2F54D}" type="slidenum">
              <a:rPr lang="en-US" smtClean="0"/>
              <a:pPr/>
              <a:t>11</a:t>
            </a:fld>
            <a:endParaRPr lang="en-US" dirty="0"/>
          </a:p>
        </p:txBody>
      </p:sp>
      <p:pic>
        <p:nvPicPr>
          <p:cNvPr id="1026" name="Picture 2" descr="áááááá¨áá ááá£áá á¡á£á ááá"/>
          <p:cNvPicPr>
            <a:picLocks noChangeAspect="1" noChangeArrowheads="1"/>
          </p:cNvPicPr>
          <p:nvPr/>
        </p:nvPicPr>
        <p:blipFill>
          <a:blip r:embed="rId2"/>
          <a:srcRect/>
          <a:stretch>
            <a:fillRect/>
          </a:stretch>
        </p:blipFill>
        <p:spPr bwMode="auto">
          <a:xfrm>
            <a:off x="381000" y="1295400"/>
            <a:ext cx="1428750" cy="1619251"/>
          </a:xfrm>
          <a:prstGeom prst="rect">
            <a:avLst/>
          </a:prstGeom>
          <a:noFill/>
        </p:spPr>
      </p:pic>
      <p:pic>
        <p:nvPicPr>
          <p:cNvPr id="1027" name="Picture 3"/>
          <p:cNvPicPr>
            <a:picLocks noChangeAspect="1" noChangeArrowheads="1"/>
          </p:cNvPicPr>
          <p:nvPr/>
        </p:nvPicPr>
        <p:blipFill>
          <a:blip r:embed="rId3"/>
          <a:srcRect/>
          <a:stretch>
            <a:fillRect/>
          </a:stretch>
        </p:blipFill>
        <p:spPr bwMode="auto">
          <a:xfrm>
            <a:off x="1676400" y="1905000"/>
            <a:ext cx="7467600" cy="3667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35BDCC-B6C3-45C9-A3BB-6565A5C2F54D}" type="slidenum">
              <a:rPr lang="en-US" smtClean="0"/>
              <a:pPr/>
              <a:t>12</a:t>
            </a:fld>
            <a:endParaRPr lang="en-US"/>
          </a:p>
        </p:txBody>
      </p:sp>
      <p:pic>
        <p:nvPicPr>
          <p:cNvPr id="46082" name="Picture 2"/>
          <p:cNvPicPr>
            <a:picLocks noChangeAspect="1" noChangeArrowheads="1"/>
          </p:cNvPicPr>
          <p:nvPr/>
        </p:nvPicPr>
        <p:blipFill>
          <a:blip r:embed="rId2"/>
          <a:srcRect/>
          <a:stretch>
            <a:fillRect/>
          </a:stretch>
        </p:blipFill>
        <p:spPr bwMode="auto">
          <a:xfrm>
            <a:off x="990600" y="228600"/>
            <a:ext cx="3140787" cy="5562600"/>
          </a:xfrm>
          <a:prstGeom prst="rect">
            <a:avLst/>
          </a:prstGeom>
          <a:noFill/>
          <a:ln w="9525">
            <a:noFill/>
            <a:miter lim="800000"/>
            <a:headEnd/>
            <a:tailEnd/>
          </a:ln>
          <a:effectLst/>
        </p:spPr>
      </p:pic>
      <p:pic>
        <p:nvPicPr>
          <p:cNvPr id="46083" name="Picture 3"/>
          <p:cNvPicPr>
            <a:picLocks noChangeAspect="1" noChangeArrowheads="1"/>
          </p:cNvPicPr>
          <p:nvPr/>
        </p:nvPicPr>
        <p:blipFill>
          <a:blip r:embed="rId3"/>
          <a:srcRect/>
          <a:stretch>
            <a:fillRect/>
          </a:stretch>
        </p:blipFill>
        <p:spPr bwMode="auto">
          <a:xfrm>
            <a:off x="4419601" y="228601"/>
            <a:ext cx="3311434" cy="5486399"/>
          </a:xfrm>
          <a:prstGeom prst="rect">
            <a:avLst/>
          </a:prstGeom>
          <a:noFill/>
          <a:ln w="9525">
            <a:noFill/>
            <a:miter lim="800000"/>
            <a:headEnd/>
            <a:tailEnd/>
          </a:ln>
          <a:effectLst/>
        </p:spPr>
      </p:pic>
      <p:sp>
        <p:nvSpPr>
          <p:cNvPr id="7" name="Rectangle 6"/>
          <p:cNvSpPr/>
          <p:nvPr/>
        </p:nvSpPr>
        <p:spPr>
          <a:xfrm>
            <a:off x="152400" y="5934670"/>
            <a:ext cx="8763000" cy="646331"/>
          </a:xfrm>
          <a:prstGeom prst="rect">
            <a:avLst/>
          </a:prstGeom>
        </p:spPr>
        <p:txBody>
          <a:bodyPr wrap="square">
            <a:spAutoFit/>
          </a:bodyPr>
          <a:lstStyle/>
          <a:p>
            <a:r>
              <a:rPr lang="ka-GE" dirty="0" smtClean="0"/>
              <a:t>გენთა შეჭიდულობისა და </a:t>
            </a:r>
            <a:r>
              <a:rPr lang="ka-GE" dirty="0" smtClean="0">
                <a:hlinkClick r:id="rId4" tooltip="კროსინგოვერის მოვლენა (ჯერ არაა დაწერილი)"/>
              </a:rPr>
              <a:t>კროსინგოვერის მოვლენის</a:t>
            </a:r>
            <a:r>
              <a:rPr lang="ka-GE" dirty="0" smtClean="0"/>
              <a:t> შესწავლისათვის, აგრეთვე ხელოვნური </a:t>
            </a:r>
            <a:r>
              <a:rPr lang="ka-GE" dirty="0" smtClean="0">
                <a:hlinkClick r:id="rId5" tooltip="მუტაგენეზი (ჯერ არაა დაწერილი)"/>
              </a:rPr>
              <a:t>მუტაგენეზის</a:t>
            </a:r>
            <a:r>
              <a:rPr lang="ka-GE" dirty="0" smtClean="0"/>
              <a:t> აღმოჩენისათვის </a:t>
            </a:r>
            <a:r>
              <a:rPr lang="ka-GE" dirty="0" smtClean="0">
                <a:hlinkClick r:id="rId6" tooltip="1946"/>
              </a:rPr>
              <a:t>1946</a:t>
            </a:r>
            <a:r>
              <a:rPr lang="ka-GE" dirty="0" smtClean="0"/>
              <a:t> წელს მიენიჭა </a:t>
            </a:r>
            <a:r>
              <a:rPr lang="ka-GE" dirty="0" smtClean="0">
                <a:hlinkClick r:id="rId7" tooltip="ნობელის პრემია"/>
              </a:rPr>
              <a:t>ნობელის პრემია</a:t>
            </a:r>
            <a:r>
              <a:rPr lang="ka-GE"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35BDCC-B6C3-45C9-A3BB-6565A5C2F54D}" type="slidenum">
              <a:rPr lang="en-US" smtClean="0"/>
              <a:pPr/>
              <a:t>13</a:t>
            </a:fld>
            <a:endParaRPr lang="en-US"/>
          </a:p>
        </p:txBody>
      </p:sp>
      <p:pic>
        <p:nvPicPr>
          <p:cNvPr id="41986" name="Picture 2" descr="Free first page"/>
          <p:cNvPicPr>
            <a:picLocks noChangeAspect="1" noChangeArrowheads="1"/>
          </p:cNvPicPr>
          <p:nvPr/>
        </p:nvPicPr>
        <p:blipFill>
          <a:blip r:embed="rId2"/>
          <a:srcRect/>
          <a:stretch>
            <a:fillRect/>
          </a:stretch>
        </p:blipFill>
        <p:spPr bwMode="auto">
          <a:xfrm>
            <a:off x="4724400" y="256031"/>
            <a:ext cx="4114800" cy="6094125"/>
          </a:xfrm>
          <a:prstGeom prst="rect">
            <a:avLst/>
          </a:prstGeom>
          <a:noFill/>
        </p:spPr>
      </p:pic>
      <p:sp>
        <p:nvSpPr>
          <p:cNvPr id="5" name="Rectangle 4"/>
          <p:cNvSpPr/>
          <p:nvPr/>
        </p:nvSpPr>
        <p:spPr>
          <a:xfrm>
            <a:off x="381000" y="1981200"/>
            <a:ext cx="4572000" cy="1200329"/>
          </a:xfrm>
          <a:prstGeom prst="rect">
            <a:avLst/>
          </a:prstGeom>
        </p:spPr>
        <p:txBody>
          <a:bodyPr>
            <a:spAutoFit/>
          </a:bodyPr>
          <a:lstStyle/>
          <a:p>
            <a:r>
              <a:rPr lang="en-US" i="1" dirty="0" smtClean="0"/>
              <a:t>Muller HJ (1932). "Some genetic aspects of sex". </a:t>
            </a:r>
            <a:r>
              <a:rPr lang="en-US" i="1" u="sng" dirty="0" smtClean="0">
                <a:hlinkClick r:id="rId3"/>
              </a:rPr>
              <a:t>American Naturalist</a:t>
            </a:r>
            <a:r>
              <a:rPr lang="en-US" i="1" dirty="0" smtClean="0"/>
              <a:t>. </a:t>
            </a:r>
            <a:r>
              <a:rPr lang="en-US" b="1" i="1" dirty="0" smtClean="0"/>
              <a:t>66</a:t>
            </a:r>
            <a:r>
              <a:rPr lang="en-US" i="1" dirty="0" smtClean="0"/>
              <a:t> (703): 118–138. </a:t>
            </a:r>
            <a:r>
              <a:rPr lang="en-US" i="1" dirty="0" smtClean="0">
                <a:hlinkClick r:id="rId4" tooltip="Digital object identifier"/>
              </a:rPr>
              <a:t>doi</a:t>
            </a:r>
            <a:r>
              <a:rPr lang="en-US" i="1" dirty="0" smtClean="0"/>
              <a:t>:</a:t>
            </a:r>
            <a:r>
              <a:rPr lang="en-US" i="1" dirty="0" smtClean="0">
                <a:hlinkClick r:id="rId5"/>
              </a:rPr>
              <a:t>10.1086/280418</a:t>
            </a:r>
            <a:r>
              <a:rPr lang="en-US" i="1" dirty="0" smtClean="0"/>
              <a:t>.</a:t>
            </a:r>
            <a:r>
              <a:rPr lang="en-US" dirty="0" smtClean="0"/>
              <a:t> (Muller's original 1932 paper)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35BDCC-B6C3-45C9-A3BB-6565A5C2F54D}" type="slidenum">
              <a:rPr lang="en-US" smtClean="0"/>
              <a:pPr/>
              <a:t>14</a:t>
            </a:fld>
            <a:endParaRPr lang="en-US"/>
          </a:p>
        </p:txBody>
      </p:sp>
      <p:sp>
        <p:nvSpPr>
          <p:cNvPr id="5" name="Content Placeholder 2"/>
          <p:cNvSpPr>
            <a:spLocks noGrp="1"/>
          </p:cNvSpPr>
          <p:nvPr>
            <p:ph idx="1"/>
          </p:nvPr>
        </p:nvSpPr>
        <p:spPr>
          <a:xfrm>
            <a:off x="457200" y="2743200"/>
            <a:ext cx="8229600" cy="2590800"/>
          </a:xfrm>
        </p:spPr>
        <p:txBody>
          <a:bodyPr>
            <a:normAutofit/>
          </a:bodyPr>
          <a:lstStyle/>
          <a:p>
            <a:pPr algn="just"/>
            <a:r>
              <a:rPr lang="ka-GE" b="1" dirty="0" smtClean="0">
                <a:solidFill>
                  <a:schemeClr val="tx2"/>
                </a:solidFill>
              </a:rPr>
              <a:t>უჯრედული დაყოფის რაოდენობა ზღუდავს ორგანიზმის სიცოცხლის ხანგრძლივობას. </a:t>
            </a:r>
            <a:endParaRPr lang="en-US" b="1" dirty="0" smtClean="0">
              <a:solidFill>
                <a:schemeClr val="tx2"/>
              </a:solidFill>
            </a:endParaRPr>
          </a:p>
          <a:p>
            <a:pPr algn="just">
              <a:buNone/>
            </a:pPr>
            <a:endParaRPr lang="en-US" b="1" dirty="0" smtClean="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a-GE" sz="3600" b="1" dirty="0" smtClean="0">
                <a:solidFill>
                  <a:schemeClr val="tx2"/>
                </a:solidFill>
              </a:rPr>
              <a:t>უჯრედული დაყოფის რაოდენობის მინიმალიზება მეტაზოაში </a:t>
            </a:r>
            <a:r>
              <a:rPr lang="ka-GE" sz="1800" b="1" dirty="0" smtClean="0">
                <a:solidFill>
                  <a:schemeClr val="tx2"/>
                </a:solidFill>
              </a:rPr>
              <a:t>(ცხოველთა სამეფოში)</a:t>
            </a:r>
            <a:endParaRPr lang="en-US" sz="1800" b="1" dirty="0" smtClean="0">
              <a:solidFill>
                <a:schemeClr val="tx2"/>
              </a:solidFill>
            </a:endParaRPr>
          </a:p>
        </p:txBody>
      </p:sp>
      <p:sp>
        <p:nvSpPr>
          <p:cNvPr id="4" name="Slide Number Placeholder 3"/>
          <p:cNvSpPr>
            <a:spLocks noGrp="1"/>
          </p:cNvSpPr>
          <p:nvPr>
            <p:ph type="sldNum" sz="quarter" idx="12"/>
          </p:nvPr>
        </p:nvSpPr>
        <p:spPr/>
        <p:txBody>
          <a:bodyPr/>
          <a:lstStyle/>
          <a:p>
            <a:fld id="{D635BDCC-B6C3-45C9-A3BB-6565A5C2F54D}" type="slidenum">
              <a:rPr lang="en-US" smtClean="0"/>
              <a:pPr/>
              <a:t>15</a:t>
            </a:fld>
            <a:endParaRPr lang="en-US"/>
          </a:p>
        </p:txBody>
      </p:sp>
      <p:sp>
        <p:nvSpPr>
          <p:cNvPr id="6" name="Oval 5"/>
          <p:cNvSpPr/>
          <p:nvPr/>
        </p:nvSpPr>
        <p:spPr>
          <a:xfrm>
            <a:off x="3657600" y="1905000"/>
            <a:ext cx="1524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t>ზიგოტა</a:t>
            </a:r>
            <a:endParaRPr lang="en-US" dirty="0"/>
          </a:p>
        </p:txBody>
      </p:sp>
      <p:sp>
        <p:nvSpPr>
          <p:cNvPr id="9" name="Rounded Rectangle 8"/>
          <p:cNvSpPr/>
          <p:nvPr/>
        </p:nvSpPr>
        <p:spPr>
          <a:xfrm>
            <a:off x="2209800" y="33528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t>პირველადი სასქესო უჯრედები</a:t>
            </a:r>
            <a:endParaRPr lang="en-US" dirty="0"/>
          </a:p>
        </p:txBody>
      </p:sp>
      <p:sp>
        <p:nvSpPr>
          <p:cNvPr id="10" name="Rounded Rectangle 9"/>
          <p:cNvSpPr/>
          <p:nvPr/>
        </p:nvSpPr>
        <p:spPr>
          <a:xfrm>
            <a:off x="2209800" y="4876800"/>
            <a:ext cx="1752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t>გამეტები</a:t>
            </a:r>
            <a:endParaRPr lang="en-US" dirty="0"/>
          </a:p>
        </p:txBody>
      </p:sp>
      <p:sp>
        <p:nvSpPr>
          <p:cNvPr id="11" name="Rounded Rectangle 10"/>
          <p:cNvSpPr/>
          <p:nvPr/>
        </p:nvSpPr>
        <p:spPr>
          <a:xfrm>
            <a:off x="5562600" y="3124200"/>
            <a:ext cx="1828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t>ყველა სხვა დანარჩენი უჯრედები</a:t>
            </a:r>
            <a:endParaRPr lang="en-US" dirty="0"/>
          </a:p>
        </p:txBody>
      </p:sp>
      <p:sp>
        <p:nvSpPr>
          <p:cNvPr id="12" name="Down Arrow 11"/>
          <p:cNvSpPr/>
          <p:nvPr/>
        </p:nvSpPr>
        <p:spPr>
          <a:xfrm rot="2004133">
            <a:off x="3438879" y="2622457"/>
            <a:ext cx="320768"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8461217">
            <a:off x="5387371" y="2470873"/>
            <a:ext cx="334951"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2971800" y="42672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2400" y="3657600"/>
            <a:ext cx="1571264" cy="1200329"/>
          </a:xfrm>
          <a:prstGeom prst="rect">
            <a:avLst/>
          </a:prstGeom>
          <a:noFill/>
        </p:spPr>
        <p:txBody>
          <a:bodyPr wrap="none" rtlCol="0">
            <a:spAutoFit/>
          </a:bodyPr>
          <a:lstStyle/>
          <a:p>
            <a:r>
              <a:rPr lang="ka-GE" b="1" dirty="0" smtClean="0">
                <a:solidFill>
                  <a:schemeClr val="tx2"/>
                </a:solidFill>
              </a:rPr>
              <a:t>1.</a:t>
            </a:r>
            <a:r>
              <a:rPr lang="ka-GE" b="1" u="sng" dirty="0" smtClean="0">
                <a:solidFill>
                  <a:schemeClr val="tx2"/>
                </a:solidFill>
              </a:rPr>
              <a:t>დაყოფა</a:t>
            </a:r>
          </a:p>
          <a:p>
            <a:r>
              <a:rPr lang="ka-GE" b="1" dirty="0" smtClean="0">
                <a:solidFill>
                  <a:schemeClr val="tx2"/>
                </a:solidFill>
              </a:rPr>
              <a:t>2. ზრდა</a:t>
            </a:r>
          </a:p>
          <a:p>
            <a:r>
              <a:rPr lang="ka-GE" b="1" dirty="0" smtClean="0">
                <a:solidFill>
                  <a:schemeClr val="tx2"/>
                </a:solidFill>
              </a:rPr>
              <a:t>3.მომწიფება </a:t>
            </a:r>
          </a:p>
          <a:p>
            <a:r>
              <a:rPr lang="ka-GE" b="1" dirty="0" smtClean="0">
                <a:solidFill>
                  <a:schemeClr val="tx2"/>
                </a:solidFill>
              </a:rPr>
              <a:t>4.ფორმირება</a:t>
            </a:r>
            <a:endParaRPr lang="en-US" b="1" dirty="0">
              <a:solidFill>
                <a:schemeClr val="tx2"/>
              </a:solidFill>
            </a:endParaRPr>
          </a:p>
        </p:txBody>
      </p:sp>
      <p:sp>
        <p:nvSpPr>
          <p:cNvPr id="16" name="Right Brace 15"/>
          <p:cNvSpPr/>
          <p:nvPr/>
        </p:nvSpPr>
        <p:spPr>
          <a:xfrm>
            <a:off x="1524000" y="4267200"/>
            <a:ext cx="304800" cy="53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1905000" y="4343400"/>
            <a:ext cx="997389" cy="369332"/>
          </a:xfrm>
          <a:prstGeom prst="rect">
            <a:avLst/>
          </a:prstGeom>
          <a:noFill/>
        </p:spPr>
        <p:txBody>
          <a:bodyPr wrap="none" rtlCol="0">
            <a:spAutoFit/>
          </a:bodyPr>
          <a:lstStyle/>
          <a:p>
            <a:r>
              <a:rPr lang="ka-GE" b="1" dirty="0" smtClean="0">
                <a:solidFill>
                  <a:schemeClr val="tx2"/>
                </a:solidFill>
              </a:rPr>
              <a:t>მეიოზი</a:t>
            </a:r>
            <a:endParaRPr lang="en-US" b="1" dirty="0">
              <a:solidFill>
                <a:schemeClr val="tx2"/>
              </a:solidFill>
            </a:endParaRPr>
          </a:p>
        </p:txBody>
      </p:sp>
      <p:sp>
        <p:nvSpPr>
          <p:cNvPr id="18" name="TextBox 17"/>
          <p:cNvSpPr txBox="1"/>
          <p:nvPr/>
        </p:nvSpPr>
        <p:spPr>
          <a:xfrm>
            <a:off x="152400" y="3124200"/>
            <a:ext cx="1885453" cy="400110"/>
          </a:xfrm>
          <a:prstGeom prst="rect">
            <a:avLst/>
          </a:prstGeom>
          <a:noFill/>
        </p:spPr>
        <p:txBody>
          <a:bodyPr wrap="none" rtlCol="0">
            <a:spAutoFit/>
          </a:bodyPr>
          <a:lstStyle/>
          <a:p>
            <a:r>
              <a:rPr lang="ka-GE" sz="2000" b="1" dirty="0" smtClean="0">
                <a:solidFill>
                  <a:schemeClr val="tx2"/>
                </a:solidFill>
              </a:rPr>
              <a:t>გამეტოგენეზი</a:t>
            </a:r>
            <a:endParaRPr lang="en-US" sz="2000" b="1" dirty="0">
              <a:solidFill>
                <a:schemeClr val="tx2"/>
              </a:solidFill>
            </a:endParaRPr>
          </a:p>
        </p:txBody>
      </p:sp>
      <p:sp>
        <p:nvSpPr>
          <p:cNvPr id="19" name="TextBox 18"/>
          <p:cNvSpPr txBox="1"/>
          <p:nvPr/>
        </p:nvSpPr>
        <p:spPr>
          <a:xfrm>
            <a:off x="685800" y="5943600"/>
            <a:ext cx="3810659" cy="646331"/>
          </a:xfrm>
          <a:prstGeom prst="rect">
            <a:avLst/>
          </a:prstGeom>
          <a:noFill/>
        </p:spPr>
        <p:txBody>
          <a:bodyPr wrap="none" rtlCol="0">
            <a:spAutoFit/>
          </a:bodyPr>
          <a:lstStyle/>
          <a:p>
            <a:r>
              <a:rPr lang="ka-GE" dirty="0" smtClean="0">
                <a:solidFill>
                  <a:schemeClr val="tx2"/>
                </a:solidFill>
              </a:rPr>
              <a:t>უჯრედული დაყოფის რაოდენობა</a:t>
            </a:r>
          </a:p>
          <a:p>
            <a:r>
              <a:rPr lang="ka-GE" dirty="0" smtClean="0">
                <a:solidFill>
                  <a:schemeClr val="tx2"/>
                </a:solidFill>
              </a:rPr>
              <a:t>უკიდურესად მინიმალურია</a:t>
            </a:r>
            <a:endParaRPr lang="en-US" dirty="0">
              <a:solidFill>
                <a:schemeClr val="tx2"/>
              </a:solidFill>
            </a:endParaRPr>
          </a:p>
        </p:txBody>
      </p:sp>
      <p:cxnSp>
        <p:nvCxnSpPr>
          <p:cNvPr id="21" name="Straight Arrow Connector 20"/>
          <p:cNvCxnSpPr/>
          <p:nvPr/>
        </p:nvCxnSpPr>
        <p:spPr>
          <a:xfrm rot="5400000" flipH="1" flipV="1">
            <a:off x="1333500" y="54483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35BDCC-B6C3-45C9-A3BB-6565A5C2F54D}" type="slidenum">
              <a:rPr lang="en-US" smtClean="0"/>
              <a:pPr/>
              <a:t>16</a:t>
            </a:fld>
            <a:endParaRPr lang="en-US"/>
          </a:p>
        </p:txBody>
      </p:sp>
      <p:pic>
        <p:nvPicPr>
          <p:cNvPr id="40962" name="Picture 2"/>
          <p:cNvPicPr>
            <a:picLocks noChangeAspect="1" noChangeArrowheads="1"/>
          </p:cNvPicPr>
          <p:nvPr/>
        </p:nvPicPr>
        <p:blipFill>
          <a:blip r:embed="rId2"/>
          <a:srcRect/>
          <a:stretch>
            <a:fillRect/>
          </a:stretch>
        </p:blipFill>
        <p:spPr bwMode="auto">
          <a:xfrm>
            <a:off x="1133475" y="0"/>
            <a:ext cx="6877050" cy="6905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ka-GE" sz="3600" b="1" dirty="0" smtClean="0">
                <a:solidFill>
                  <a:schemeClr val="tx2"/>
                </a:solidFill>
              </a:rPr>
              <a:t>მცენარის სიცოცხლის ხანგრძლივობის შემზღუდველი ზოგიერთი ფაქტორი</a:t>
            </a:r>
            <a:endParaRPr lang="en-US" sz="3600" b="1" dirty="0">
              <a:solidFill>
                <a:schemeClr val="tx2"/>
              </a:solidFill>
            </a:endParaRPr>
          </a:p>
        </p:txBody>
      </p:sp>
      <p:sp>
        <p:nvSpPr>
          <p:cNvPr id="4" name="Rounded Rectangle 3"/>
          <p:cNvSpPr/>
          <p:nvPr/>
        </p:nvSpPr>
        <p:spPr>
          <a:xfrm>
            <a:off x="1828800" y="1524000"/>
            <a:ext cx="1828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dirty="0" smtClean="0"/>
          </a:p>
          <a:p>
            <a:pPr algn="ctr"/>
            <a:r>
              <a:rPr lang="ka-GE" dirty="0" smtClean="0"/>
              <a:t>დნმ რეპლიკაციაში შეცდომები</a:t>
            </a:r>
          </a:p>
          <a:p>
            <a:pPr algn="ctr"/>
            <a:endParaRPr lang="en-US" dirty="0"/>
          </a:p>
        </p:txBody>
      </p:sp>
      <p:sp>
        <p:nvSpPr>
          <p:cNvPr id="5" name="Rounded Rectangle 4"/>
          <p:cNvSpPr/>
          <p:nvPr/>
        </p:nvSpPr>
        <p:spPr>
          <a:xfrm>
            <a:off x="1676400" y="2971800"/>
            <a:ext cx="1828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dirty="0" smtClean="0"/>
          </a:p>
          <a:p>
            <a:pPr algn="ctr"/>
            <a:r>
              <a:rPr lang="ka-GE" dirty="0" smtClean="0"/>
              <a:t>სომატური მუტაციების აკუმულაცია</a:t>
            </a:r>
          </a:p>
          <a:p>
            <a:pPr algn="ctr"/>
            <a:endParaRPr lang="en-US" dirty="0"/>
          </a:p>
        </p:txBody>
      </p:sp>
      <p:sp>
        <p:nvSpPr>
          <p:cNvPr id="6" name="Rounded Rectangle 5"/>
          <p:cNvSpPr/>
          <p:nvPr/>
        </p:nvSpPr>
        <p:spPr>
          <a:xfrm>
            <a:off x="1295400" y="4343400"/>
            <a:ext cx="2209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dirty="0" smtClean="0"/>
          </a:p>
          <a:p>
            <a:pPr algn="ctr"/>
            <a:r>
              <a:rPr lang="ka-GE" dirty="0" smtClean="0"/>
              <a:t>ფიზიოლოგიური დაბერება</a:t>
            </a:r>
          </a:p>
          <a:p>
            <a:pPr algn="ctr"/>
            <a:endParaRPr lang="en-US" dirty="0"/>
          </a:p>
        </p:txBody>
      </p:sp>
      <p:sp>
        <p:nvSpPr>
          <p:cNvPr id="7" name="Rounded Rectangle 6"/>
          <p:cNvSpPr/>
          <p:nvPr/>
        </p:nvSpPr>
        <p:spPr>
          <a:xfrm>
            <a:off x="2895600" y="5486400"/>
            <a:ext cx="1981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dirty="0" smtClean="0"/>
          </a:p>
          <a:p>
            <a:pPr algn="ctr"/>
            <a:r>
              <a:rPr lang="ka-GE" dirty="0" smtClean="0"/>
              <a:t>სიცოცხლის ხანგრძლივობის შეზღუდვა</a:t>
            </a:r>
          </a:p>
          <a:p>
            <a:pPr algn="ctr"/>
            <a:endParaRPr lang="en-US" dirty="0"/>
          </a:p>
        </p:txBody>
      </p:sp>
      <p:sp>
        <p:nvSpPr>
          <p:cNvPr id="8" name="Rounded Rectangle 7"/>
          <p:cNvSpPr/>
          <p:nvPr/>
        </p:nvSpPr>
        <p:spPr>
          <a:xfrm>
            <a:off x="4495800" y="3429000"/>
            <a:ext cx="1828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dirty="0" smtClean="0"/>
          </a:p>
          <a:p>
            <a:pPr algn="ctr"/>
            <a:r>
              <a:rPr lang="ka-GE" dirty="0" smtClean="0"/>
              <a:t>დაავადებები</a:t>
            </a:r>
          </a:p>
          <a:p>
            <a:pPr algn="ctr"/>
            <a:endParaRPr lang="en-US" dirty="0"/>
          </a:p>
        </p:txBody>
      </p:sp>
      <p:sp>
        <p:nvSpPr>
          <p:cNvPr id="9" name="Rounded Rectangle 8"/>
          <p:cNvSpPr/>
          <p:nvPr/>
        </p:nvSpPr>
        <p:spPr>
          <a:xfrm>
            <a:off x="6477000" y="3962400"/>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dirty="0" smtClean="0"/>
          </a:p>
          <a:p>
            <a:pPr algn="ctr"/>
            <a:r>
              <a:rPr lang="ka-GE" dirty="0" smtClean="0"/>
              <a:t>სტრუქტურული დაზიანებები</a:t>
            </a:r>
          </a:p>
          <a:p>
            <a:pPr algn="ctr"/>
            <a:endParaRPr lang="en-US" dirty="0"/>
          </a:p>
        </p:txBody>
      </p:sp>
      <p:sp>
        <p:nvSpPr>
          <p:cNvPr id="10" name="Down Arrow 9"/>
          <p:cNvSpPr/>
          <p:nvPr/>
        </p:nvSpPr>
        <p:spPr>
          <a:xfrm>
            <a:off x="2590800" y="25908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514600" y="39624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9170917">
            <a:off x="2396313" y="5250966"/>
            <a:ext cx="285036"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900700">
            <a:off x="4331463" y="4510286"/>
            <a:ext cx="314591"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3361724">
            <a:off x="5564760" y="4459006"/>
            <a:ext cx="322045" cy="14629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p:cNvSpPr>
            <a:spLocks noGrp="1"/>
          </p:cNvSpPr>
          <p:nvPr>
            <p:ph type="sldNum" sz="quarter" idx="12"/>
          </p:nvPr>
        </p:nvSpPr>
        <p:spPr/>
        <p:txBody>
          <a:bodyPr/>
          <a:lstStyle/>
          <a:p>
            <a:fld id="{D635BDCC-B6C3-45C9-A3BB-6565A5C2F54D}"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685800"/>
          </a:xfrm>
        </p:spPr>
        <p:txBody>
          <a:bodyPr/>
          <a:lstStyle/>
          <a:p>
            <a:pPr algn="ctr">
              <a:buNone/>
            </a:pPr>
            <a:r>
              <a:rPr lang="ka-GE" b="1" dirty="0" smtClean="0">
                <a:solidFill>
                  <a:schemeClr val="tx2"/>
                </a:solidFill>
              </a:rPr>
              <a:t>ხემცენარის  არქიტექტურის  ფორმირება </a:t>
            </a:r>
            <a:r>
              <a:rPr lang="ka-GE" dirty="0" smtClean="0">
                <a:solidFill>
                  <a:schemeClr val="tx2">
                    <a:lumMod val="75000"/>
                  </a:schemeClr>
                </a:solidFill>
              </a:rPr>
              <a:t> </a:t>
            </a:r>
            <a:endParaRPr lang="en-US" dirty="0">
              <a:solidFill>
                <a:schemeClr val="tx2">
                  <a:lumMod val="75000"/>
                </a:schemeClr>
              </a:solidFill>
            </a:endParaRPr>
          </a:p>
        </p:txBody>
      </p:sp>
      <p:pic>
        <p:nvPicPr>
          <p:cNvPr id="2050" name="Picture 2" descr="tree architecture-áá¡ á¡á£á áááá¡ á¨ááááá"/>
          <p:cNvPicPr>
            <a:picLocks noChangeAspect="1" noChangeArrowheads="1"/>
          </p:cNvPicPr>
          <p:nvPr/>
        </p:nvPicPr>
        <p:blipFill>
          <a:blip r:embed="rId2" cstate="print"/>
          <a:srcRect/>
          <a:stretch>
            <a:fillRect/>
          </a:stretch>
        </p:blipFill>
        <p:spPr bwMode="auto">
          <a:xfrm>
            <a:off x="6420968" y="1524000"/>
            <a:ext cx="2723032" cy="3284555"/>
          </a:xfrm>
          <a:prstGeom prst="rect">
            <a:avLst/>
          </a:prstGeom>
          <a:noFill/>
        </p:spPr>
      </p:pic>
      <p:sp>
        <p:nvSpPr>
          <p:cNvPr id="6" name="Right Arrow 5"/>
          <p:cNvSpPr/>
          <p:nvPr/>
        </p:nvSpPr>
        <p:spPr>
          <a:xfrm>
            <a:off x="6324600" y="35052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3" cstate="print"/>
          <a:srcRect/>
          <a:stretch>
            <a:fillRect/>
          </a:stretch>
        </p:blipFill>
        <p:spPr bwMode="auto">
          <a:xfrm>
            <a:off x="609600" y="2667000"/>
            <a:ext cx="1941245" cy="2590800"/>
          </a:xfrm>
          <a:prstGeom prst="rect">
            <a:avLst/>
          </a:prstGeom>
          <a:noFill/>
          <a:ln w="9525">
            <a:noFill/>
            <a:miter lim="800000"/>
            <a:headEnd/>
            <a:tailEnd/>
          </a:ln>
          <a:effectLst/>
        </p:spPr>
      </p:pic>
      <p:sp>
        <p:nvSpPr>
          <p:cNvPr id="8" name="Right Arrow 7"/>
          <p:cNvSpPr/>
          <p:nvPr/>
        </p:nvSpPr>
        <p:spPr>
          <a:xfrm>
            <a:off x="2667000" y="35052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D635BDCC-B6C3-45C9-A3BB-6565A5C2F54D}" type="slidenum">
              <a:rPr lang="en-US" smtClean="0"/>
              <a:pPr/>
              <a:t>18</a:t>
            </a:fld>
            <a:endParaRPr lang="en-US"/>
          </a:p>
        </p:txBody>
      </p:sp>
      <p:pic>
        <p:nvPicPr>
          <p:cNvPr id="2" name="Picture 2"/>
          <p:cNvPicPr>
            <a:picLocks noChangeAspect="1" noChangeArrowheads="1"/>
          </p:cNvPicPr>
          <p:nvPr/>
        </p:nvPicPr>
        <p:blipFill>
          <a:blip r:embed="rId4"/>
          <a:srcRect/>
          <a:stretch>
            <a:fillRect/>
          </a:stretch>
        </p:blipFill>
        <p:spPr bwMode="auto">
          <a:xfrm>
            <a:off x="3657600" y="2514600"/>
            <a:ext cx="2514600" cy="2781422"/>
          </a:xfrm>
          <a:prstGeom prst="rect">
            <a:avLst/>
          </a:prstGeom>
          <a:noFill/>
          <a:ln w="9525">
            <a:noFill/>
            <a:miter lim="800000"/>
            <a:headEnd/>
            <a:tailEnd/>
          </a:ln>
          <a:effectLst/>
        </p:spPr>
      </p:pic>
      <p:sp>
        <p:nvSpPr>
          <p:cNvPr id="10" name="TextBox 9"/>
          <p:cNvSpPr txBox="1"/>
          <p:nvPr/>
        </p:nvSpPr>
        <p:spPr>
          <a:xfrm>
            <a:off x="7086600" y="3962400"/>
            <a:ext cx="710451" cy="261610"/>
          </a:xfrm>
          <a:prstGeom prst="rect">
            <a:avLst/>
          </a:prstGeom>
          <a:noFill/>
        </p:spPr>
        <p:txBody>
          <a:bodyPr wrap="none" rtlCol="0">
            <a:spAutoFit/>
          </a:bodyPr>
          <a:lstStyle/>
          <a:p>
            <a:r>
              <a:rPr lang="ka-GE" sz="1100" dirty="0" smtClean="0"/>
              <a:t>ტოტები</a:t>
            </a:r>
            <a:endParaRPr lang="en-US" sz="1100" dirty="0"/>
          </a:p>
        </p:txBody>
      </p:sp>
      <p:cxnSp>
        <p:nvCxnSpPr>
          <p:cNvPr id="12" name="Straight Arrow Connector 11"/>
          <p:cNvCxnSpPr>
            <a:stCxn id="10" idx="0"/>
          </p:cNvCxnSpPr>
          <p:nvPr/>
        </p:nvCxnSpPr>
        <p:spPr>
          <a:xfrm rot="5400000" flipH="1" flipV="1">
            <a:off x="7340413" y="3682813"/>
            <a:ext cx="381000" cy="1781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71600" y="3581400"/>
            <a:ext cx="228600" cy="2743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Down Arrow 7"/>
          <p:cNvSpPr/>
          <p:nvPr/>
        </p:nvSpPr>
        <p:spPr>
          <a:xfrm rot="3204688">
            <a:off x="1854135" y="2993281"/>
            <a:ext cx="243541" cy="755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38400" y="3048000"/>
            <a:ext cx="2579552" cy="369332"/>
          </a:xfrm>
          <a:prstGeom prst="rect">
            <a:avLst/>
          </a:prstGeom>
          <a:noFill/>
        </p:spPr>
        <p:txBody>
          <a:bodyPr wrap="square" rtlCol="0">
            <a:spAutoFit/>
          </a:bodyPr>
          <a:lstStyle/>
          <a:p>
            <a:r>
              <a:rPr lang="ka-GE" dirty="0" smtClean="0"/>
              <a:t>აპიკალური მერისტემა</a:t>
            </a:r>
            <a:endParaRPr lang="en-US" dirty="0"/>
          </a:p>
        </p:txBody>
      </p:sp>
      <p:sp>
        <p:nvSpPr>
          <p:cNvPr id="12" name="Rounded Rectangle 11"/>
          <p:cNvSpPr/>
          <p:nvPr/>
        </p:nvSpPr>
        <p:spPr>
          <a:xfrm rot="19207311">
            <a:off x="1012660" y="4489653"/>
            <a:ext cx="130129" cy="1066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Oval 12"/>
          <p:cNvSpPr/>
          <p:nvPr/>
        </p:nvSpPr>
        <p:spPr>
          <a:xfrm rot="19345614">
            <a:off x="228461" y="3932540"/>
            <a:ext cx="533400" cy="8382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Rounded Rectangle 13"/>
          <p:cNvSpPr/>
          <p:nvPr/>
        </p:nvSpPr>
        <p:spPr>
          <a:xfrm rot="2726068">
            <a:off x="1887136" y="4529431"/>
            <a:ext cx="113220" cy="1066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 name="Oval 14"/>
          <p:cNvSpPr/>
          <p:nvPr/>
        </p:nvSpPr>
        <p:spPr>
          <a:xfrm rot="2609386">
            <a:off x="2348825" y="3954706"/>
            <a:ext cx="533400" cy="8382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 name="Down Arrow 15"/>
          <p:cNvSpPr/>
          <p:nvPr/>
        </p:nvSpPr>
        <p:spPr>
          <a:xfrm rot="19962847">
            <a:off x="942804" y="4019102"/>
            <a:ext cx="215928"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2282775">
            <a:off x="1855944" y="4169344"/>
            <a:ext cx="244987"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57200" y="3733800"/>
            <a:ext cx="3793026" cy="369332"/>
          </a:xfrm>
          <a:prstGeom prst="rect">
            <a:avLst/>
          </a:prstGeom>
          <a:noFill/>
        </p:spPr>
        <p:txBody>
          <a:bodyPr wrap="none" rtlCol="0">
            <a:spAutoFit/>
          </a:bodyPr>
          <a:lstStyle/>
          <a:p>
            <a:r>
              <a:rPr lang="ka-GE" dirty="0" smtClean="0"/>
              <a:t>ფოთლის   </a:t>
            </a:r>
            <a:r>
              <a:rPr lang="en-US" dirty="0" smtClean="0"/>
              <a:t> </a:t>
            </a:r>
            <a:r>
              <a:rPr lang="ka-GE" dirty="0" smtClean="0"/>
              <a:t>    იღლიის    მერისტემა</a:t>
            </a:r>
            <a:endParaRPr lang="en-US" dirty="0"/>
          </a:p>
        </p:txBody>
      </p:sp>
      <p:sp>
        <p:nvSpPr>
          <p:cNvPr id="19" name="Rounded Rectangle 18"/>
          <p:cNvSpPr/>
          <p:nvPr/>
        </p:nvSpPr>
        <p:spPr>
          <a:xfrm>
            <a:off x="6019800" y="1600200"/>
            <a:ext cx="304800" cy="48006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2" name="Rounded Rectangle 21"/>
          <p:cNvSpPr/>
          <p:nvPr/>
        </p:nvSpPr>
        <p:spPr>
          <a:xfrm rot="19207311">
            <a:off x="5522728" y="4335228"/>
            <a:ext cx="226493" cy="136273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Rounded Rectangle 22"/>
          <p:cNvSpPr/>
          <p:nvPr/>
        </p:nvSpPr>
        <p:spPr>
          <a:xfrm rot="2726068">
            <a:off x="6619947" y="4392712"/>
            <a:ext cx="215520" cy="122942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4" name="Rounded Rectangle 23"/>
          <p:cNvSpPr/>
          <p:nvPr/>
        </p:nvSpPr>
        <p:spPr>
          <a:xfrm rot="19207311">
            <a:off x="5660860" y="2737054"/>
            <a:ext cx="130129" cy="1066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Rounded Rectangle 24"/>
          <p:cNvSpPr/>
          <p:nvPr/>
        </p:nvSpPr>
        <p:spPr>
          <a:xfrm rot="2726068">
            <a:off x="6611534" y="2776832"/>
            <a:ext cx="113220" cy="1066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6" name="Oval 25"/>
          <p:cNvSpPr/>
          <p:nvPr/>
        </p:nvSpPr>
        <p:spPr>
          <a:xfrm rot="19345614">
            <a:off x="4924635" y="2209296"/>
            <a:ext cx="533400" cy="8382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7" name="Oval 26"/>
          <p:cNvSpPr/>
          <p:nvPr/>
        </p:nvSpPr>
        <p:spPr>
          <a:xfrm rot="2609386">
            <a:off x="6997024" y="2278306"/>
            <a:ext cx="533400" cy="8382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3" name="Rounded Rectangle 32"/>
          <p:cNvSpPr/>
          <p:nvPr/>
        </p:nvSpPr>
        <p:spPr>
          <a:xfrm rot="16559316">
            <a:off x="5039325" y="4521465"/>
            <a:ext cx="128337" cy="59565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4" name="Rounded Rectangle 33"/>
          <p:cNvSpPr/>
          <p:nvPr/>
        </p:nvSpPr>
        <p:spPr>
          <a:xfrm rot="21265370">
            <a:off x="5438777" y="4197132"/>
            <a:ext cx="155210" cy="59565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5" name="Rounded Rectangle 34"/>
          <p:cNvSpPr/>
          <p:nvPr/>
        </p:nvSpPr>
        <p:spPr>
          <a:xfrm rot="21265370">
            <a:off x="6657977" y="4349533"/>
            <a:ext cx="155210" cy="59565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6" name="Rounded Rectangle 35"/>
          <p:cNvSpPr/>
          <p:nvPr/>
        </p:nvSpPr>
        <p:spPr>
          <a:xfrm rot="5400000">
            <a:off x="7056828" y="4727584"/>
            <a:ext cx="159982" cy="59565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7" name="Oval 36"/>
          <p:cNvSpPr/>
          <p:nvPr/>
        </p:nvSpPr>
        <p:spPr>
          <a:xfrm rot="16470666">
            <a:off x="4388885" y="4410883"/>
            <a:ext cx="427454" cy="67230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8" name="Oval 37"/>
          <p:cNvSpPr/>
          <p:nvPr/>
        </p:nvSpPr>
        <p:spPr>
          <a:xfrm rot="21310518">
            <a:off x="5285316" y="3598185"/>
            <a:ext cx="427454" cy="67230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9" name="Oval 38"/>
          <p:cNvSpPr/>
          <p:nvPr/>
        </p:nvSpPr>
        <p:spPr>
          <a:xfrm rot="21310518">
            <a:off x="6428316" y="3750584"/>
            <a:ext cx="427454" cy="67230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40" name="Oval 39"/>
          <p:cNvSpPr/>
          <p:nvPr/>
        </p:nvSpPr>
        <p:spPr>
          <a:xfrm rot="5400000">
            <a:off x="7513826" y="4678174"/>
            <a:ext cx="427454" cy="67230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45" name="Oval 44"/>
          <p:cNvSpPr/>
          <p:nvPr/>
        </p:nvSpPr>
        <p:spPr>
          <a:xfrm rot="18002460">
            <a:off x="4954015" y="4898383"/>
            <a:ext cx="533400" cy="8382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46" name="Rounded Rectangle 45"/>
          <p:cNvSpPr/>
          <p:nvPr/>
        </p:nvSpPr>
        <p:spPr>
          <a:xfrm rot="17927655">
            <a:off x="5709062" y="5195282"/>
            <a:ext cx="133557" cy="76105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7" name="Oval 46"/>
          <p:cNvSpPr/>
          <p:nvPr/>
        </p:nvSpPr>
        <p:spPr>
          <a:xfrm rot="3673256">
            <a:off x="6713620" y="5005452"/>
            <a:ext cx="517359" cy="672147"/>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8" name="Rounded Rectangle 47"/>
          <p:cNvSpPr/>
          <p:nvPr/>
        </p:nvSpPr>
        <p:spPr>
          <a:xfrm rot="3937691">
            <a:off x="6415619" y="5310209"/>
            <a:ext cx="82725" cy="58450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9" name="Slide Number Placeholder 48"/>
          <p:cNvSpPr>
            <a:spLocks noGrp="1"/>
          </p:cNvSpPr>
          <p:nvPr>
            <p:ph type="sldNum" sz="quarter" idx="12"/>
          </p:nvPr>
        </p:nvSpPr>
        <p:spPr/>
        <p:txBody>
          <a:bodyPr/>
          <a:lstStyle/>
          <a:p>
            <a:fld id="{D635BDCC-B6C3-45C9-A3BB-6565A5C2F54D}"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additive="base">
                                        <p:cTn id="73" dur="500" fill="hold"/>
                                        <p:tgtEl>
                                          <p:spTgt spid="46"/>
                                        </p:tgtEl>
                                        <p:attrNameLst>
                                          <p:attrName>ppt_x</p:attrName>
                                        </p:attrNameLst>
                                      </p:cBhvr>
                                      <p:tavLst>
                                        <p:tav tm="0">
                                          <p:val>
                                            <p:strVal val="#ppt_x"/>
                                          </p:val>
                                        </p:tav>
                                        <p:tav tm="100000">
                                          <p:val>
                                            <p:strVal val="#ppt_x"/>
                                          </p:val>
                                        </p:tav>
                                      </p:tavLst>
                                    </p:anim>
                                    <p:anim calcmode="lin" valueType="num">
                                      <p:cBhvr additive="base">
                                        <p:cTn id="7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ppt_x"/>
                                          </p:val>
                                        </p:tav>
                                        <p:tav tm="100000">
                                          <p:val>
                                            <p:strVal val="#ppt_x"/>
                                          </p:val>
                                        </p:tav>
                                      </p:tavLst>
                                    </p:anim>
                                    <p:anim calcmode="lin" valueType="num">
                                      <p:cBhvr additive="base">
                                        <p:cTn id="8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additive="base">
                                        <p:cTn id="85" dur="500" fill="hold"/>
                                        <p:tgtEl>
                                          <p:spTgt spid="45"/>
                                        </p:tgtEl>
                                        <p:attrNameLst>
                                          <p:attrName>ppt_x</p:attrName>
                                        </p:attrNameLst>
                                      </p:cBhvr>
                                      <p:tavLst>
                                        <p:tav tm="0">
                                          <p:val>
                                            <p:strVal val="#ppt_x"/>
                                          </p:val>
                                        </p:tav>
                                        <p:tav tm="100000">
                                          <p:val>
                                            <p:strVal val="#ppt_x"/>
                                          </p:val>
                                        </p:tav>
                                      </p:tavLst>
                                    </p:anim>
                                    <p:anim calcmode="lin" valueType="num">
                                      <p:cBhvr additive="base">
                                        <p:cTn id="8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additive="base">
                                        <p:cTn id="91" dur="500" fill="hold"/>
                                        <p:tgtEl>
                                          <p:spTgt spid="47"/>
                                        </p:tgtEl>
                                        <p:attrNameLst>
                                          <p:attrName>ppt_x</p:attrName>
                                        </p:attrNameLst>
                                      </p:cBhvr>
                                      <p:tavLst>
                                        <p:tav tm="0">
                                          <p:val>
                                            <p:strVal val="#ppt_x"/>
                                          </p:val>
                                        </p:tav>
                                        <p:tav tm="100000">
                                          <p:val>
                                            <p:strVal val="#ppt_x"/>
                                          </p:val>
                                        </p:tav>
                                      </p:tavLst>
                                    </p:anim>
                                    <p:anim calcmode="lin" valueType="num">
                                      <p:cBhvr additive="base">
                                        <p:cTn id="9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fill="hold"/>
                                        <p:tgtEl>
                                          <p:spTgt spid="25"/>
                                        </p:tgtEl>
                                        <p:attrNameLst>
                                          <p:attrName>ppt_x</p:attrName>
                                        </p:attrNameLst>
                                      </p:cBhvr>
                                      <p:tavLst>
                                        <p:tav tm="0">
                                          <p:val>
                                            <p:strVal val="#ppt_x"/>
                                          </p:val>
                                        </p:tav>
                                        <p:tav tm="100000">
                                          <p:val>
                                            <p:strVal val="#ppt_x"/>
                                          </p:val>
                                        </p:tav>
                                      </p:tavLst>
                                    </p:anim>
                                    <p:anim calcmode="lin" valueType="num">
                                      <p:cBhvr additive="base">
                                        <p:cTn id="10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fill="hold"/>
                                        <p:tgtEl>
                                          <p:spTgt spid="26"/>
                                        </p:tgtEl>
                                        <p:attrNameLst>
                                          <p:attrName>ppt_x</p:attrName>
                                        </p:attrNameLst>
                                      </p:cBhvr>
                                      <p:tavLst>
                                        <p:tav tm="0">
                                          <p:val>
                                            <p:strVal val="#ppt_x"/>
                                          </p:val>
                                        </p:tav>
                                        <p:tav tm="100000">
                                          <p:val>
                                            <p:strVal val="#ppt_x"/>
                                          </p:val>
                                        </p:tav>
                                      </p:tavLst>
                                    </p:anim>
                                    <p:anim calcmode="lin" valueType="num">
                                      <p:cBhvr additive="base">
                                        <p:cTn id="11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additive="base">
                                        <p:cTn id="115" dur="500" fill="hold"/>
                                        <p:tgtEl>
                                          <p:spTgt spid="27"/>
                                        </p:tgtEl>
                                        <p:attrNameLst>
                                          <p:attrName>ppt_x</p:attrName>
                                        </p:attrNameLst>
                                      </p:cBhvr>
                                      <p:tavLst>
                                        <p:tav tm="0">
                                          <p:val>
                                            <p:strVal val="#ppt_x"/>
                                          </p:val>
                                        </p:tav>
                                        <p:tav tm="100000">
                                          <p:val>
                                            <p:strVal val="#ppt_x"/>
                                          </p:val>
                                        </p:tav>
                                      </p:tavLst>
                                    </p:anim>
                                    <p:anim calcmode="lin" valueType="num">
                                      <p:cBhvr additive="base">
                                        <p:cTn id="1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additive="base">
                                        <p:cTn id="121" dur="500" fill="hold"/>
                                        <p:tgtEl>
                                          <p:spTgt spid="22"/>
                                        </p:tgtEl>
                                        <p:attrNameLst>
                                          <p:attrName>ppt_x</p:attrName>
                                        </p:attrNameLst>
                                      </p:cBhvr>
                                      <p:tavLst>
                                        <p:tav tm="0">
                                          <p:val>
                                            <p:strVal val="#ppt_x"/>
                                          </p:val>
                                        </p:tav>
                                        <p:tav tm="100000">
                                          <p:val>
                                            <p:strVal val="#ppt_x"/>
                                          </p:val>
                                        </p:tav>
                                      </p:tavLst>
                                    </p:anim>
                                    <p:anim calcmode="lin" valueType="num">
                                      <p:cBhvr additive="base">
                                        <p:cTn id="1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additive="base">
                                        <p:cTn id="127" dur="500" fill="hold"/>
                                        <p:tgtEl>
                                          <p:spTgt spid="23"/>
                                        </p:tgtEl>
                                        <p:attrNameLst>
                                          <p:attrName>ppt_x</p:attrName>
                                        </p:attrNameLst>
                                      </p:cBhvr>
                                      <p:tavLst>
                                        <p:tav tm="0">
                                          <p:val>
                                            <p:strVal val="#ppt_x"/>
                                          </p:val>
                                        </p:tav>
                                        <p:tav tm="100000">
                                          <p:val>
                                            <p:strVal val="#ppt_x"/>
                                          </p:val>
                                        </p:tav>
                                      </p:tavLst>
                                    </p:anim>
                                    <p:anim calcmode="lin" valueType="num">
                                      <p:cBhvr additive="base">
                                        <p:cTn id="1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additive="base">
                                        <p:cTn id="133" dur="500" fill="hold"/>
                                        <p:tgtEl>
                                          <p:spTgt spid="33"/>
                                        </p:tgtEl>
                                        <p:attrNameLst>
                                          <p:attrName>ppt_x</p:attrName>
                                        </p:attrNameLst>
                                      </p:cBhvr>
                                      <p:tavLst>
                                        <p:tav tm="0">
                                          <p:val>
                                            <p:strVal val="#ppt_x"/>
                                          </p:val>
                                        </p:tav>
                                        <p:tav tm="100000">
                                          <p:val>
                                            <p:strVal val="#ppt_x"/>
                                          </p:val>
                                        </p:tav>
                                      </p:tavLst>
                                    </p:anim>
                                    <p:anim calcmode="lin" valueType="num">
                                      <p:cBhvr additive="base">
                                        <p:cTn id="1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cBhvr additive="base">
                                        <p:cTn id="139" dur="500" fill="hold"/>
                                        <p:tgtEl>
                                          <p:spTgt spid="34"/>
                                        </p:tgtEl>
                                        <p:attrNameLst>
                                          <p:attrName>ppt_x</p:attrName>
                                        </p:attrNameLst>
                                      </p:cBhvr>
                                      <p:tavLst>
                                        <p:tav tm="0">
                                          <p:val>
                                            <p:strVal val="#ppt_x"/>
                                          </p:val>
                                        </p:tav>
                                        <p:tav tm="100000">
                                          <p:val>
                                            <p:strVal val="#ppt_x"/>
                                          </p:val>
                                        </p:tav>
                                      </p:tavLst>
                                    </p:anim>
                                    <p:anim calcmode="lin" valueType="num">
                                      <p:cBhvr additive="base">
                                        <p:cTn id="1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5"/>
                                        </p:tgtEl>
                                        <p:attrNameLst>
                                          <p:attrName>style.visibility</p:attrName>
                                        </p:attrNameLst>
                                      </p:cBhvr>
                                      <p:to>
                                        <p:strVal val="visible"/>
                                      </p:to>
                                    </p:set>
                                    <p:anim calcmode="lin" valueType="num">
                                      <p:cBhvr additive="base">
                                        <p:cTn id="145" dur="500" fill="hold"/>
                                        <p:tgtEl>
                                          <p:spTgt spid="35"/>
                                        </p:tgtEl>
                                        <p:attrNameLst>
                                          <p:attrName>ppt_x</p:attrName>
                                        </p:attrNameLst>
                                      </p:cBhvr>
                                      <p:tavLst>
                                        <p:tav tm="0">
                                          <p:val>
                                            <p:strVal val="#ppt_x"/>
                                          </p:val>
                                        </p:tav>
                                        <p:tav tm="100000">
                                          <p:val>
                                            <p:strVal val="#ppt_x"/>
                                          </p:val>
                                        </p:tav>
                                      </p:tavLst>
                                    </p:anim>
                                    <p:anim calcmode="lin" valueType="num">
                                      <p:cBhvr additive="base">
                                        <p:cTn id="14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7"/>
                                        </p:tgtEl>
                                        <p:attrNameLst>
                                          <p:attrName>style.visibility</p:attrName>
                                        </p:attrNameLst>
                                      </p:cBhvr>
                                      <p:to>
                                        <p:strVal val="visible"/>
                                      </p:to>
                                    </p:set>
                                    <p:anim calcmode="lin" valueType="num">
                                      <p:cBhvr additive="base">
                                        <p:cTn id="157" dur="500" fill="hold"/>
                                        <p:tgtEl>
                                          <p:spTgt spid="37"/>
                                        </p:tgtEl>
                                        <p:attrNameLst>
                                          <p:attrName>ppt_x</p:attrName>
                                        </p:attrNameLst>
                                      </p:cBhvr>
                                      <p:tavLst>
                                        <p:tav tm="0">
                                          <p:val>
                                            <p:strVal val="#ppt_x"/>
                                          </p:val>
                                        </p:tav>
                                        <p:tav tm="100000">
                                          <p:val>
                                            <p:strVal val="#ppt_x"/>
                                          </p:val>
                                        </p:tav>
                                      </p:tavLst>
                                    </p:anim>
                                    <p:anim calcmode="lin" valueType="num">
                                      <p:cBhvr additive="base">
                                        <p:cTn id="15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8"/>
                                        </p:tgtEl>
                                        <p:attrNameLst>
                                          <p:attrName>style.visibility</p:attrName>
                                        </p:attrNameLst>
                                      </p:cBhvr>
                                      <p:to>
                                        <p:strVal val="visible"/>
                                      </p:to>
                                    </p:set>
                                    <p:anim calcmode="lin" valueType="num">
                                      <p:cBhvr additive="base">
                                        <p:cTn id="163" dur="500" fill="hold"/>
                                        <p:tgtEl>
                                          <p:spTgt spid="38"/>
                                        </p:tgtEl>
                                        <p:attrNameLst>
                                          <p:attrName>ppt_x</p:attrName>
                                        </p:attrNameLst>
                                      </p:cBhvr>
                                      <p:tavLst>
                                        <p:tav tm="0">
                                          <p:val>
                                            <p:strVal val="#ppt_x"/>
                                          </p:val>
                                        </p:tav>
                                        <p:tav tm="100000">
                                          <p:val>
                                            <p:strVal val="#ppt_x"/>
                                          </p:val>
                                        </p:tav>
                                      </p:tavLst>
                                    </p:anim>
                                    <p:anim calcmode="lin" valueType="num">
                                      <p:cBhvr additive="base">
                                        <p:cTn id="16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9"/>
                                        </p:tgtEl>
                                        <p:attrNameLst>
                                          <p:attrName>style.visibility</p:attrName>
                                        </p:attrNameLst>
                                      </p:cBhvr>
                                      <p:to>
                                        <p:strVal val="visible"/>
                                      </p:to>
                                    </p:set>
                                    <p:anim calcmode="lin" valueType="num">
                                      <p:cBhvr additive="base">
                                        <p:cTn id="169" dur="500" fill="hold"/>
                                        <p:tgtEl>
                                          <p:spTgt spid="39"/>
                                        </p:tgtEl>
                                        <p:attrNameLst>
                                          <p:attrName>ppt_x</p:attrName>
                                        </p:attrNameLst>
                                      </p:cBhvr>
                                      <p:tavLst>
                                        <p:tav tm="0">
                                          <p:val>
                                            <p:strVal val="#ppt_x"/>
                                          </p:val>
                                        </p:tav>
                                        <p:tav tm="100000">
                                          <p:val>
                                            <p:strVal val="#ppt_x"/>
                                          </p:val>
                                        </p:tav>
                                      </p:tavLst>
                                    </p:anim>
                                    <p:anim calcmode="lin" valueType="num">
                                      <p:cBhvr additive="base">
                                        <p:cTn id="17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40"/>
                                        </p:tgtEl>
                                        <p:attrNameLst>
                                          <p:attrName>style.visibility</p:attrName>
                                        </p:attrNameLst>
                                      </p:cBhvr>
                                      <p:to>
                                        <p:strVal val="visible"/>
                                      </p:to>
                                    </p:set>
                                    <p:anim calcmode="lin" valueType="num">
                                      <p:cBhvr additive="base">
                                        <p:cTn id="175" dur="500" fill="hold"/>
                                        <p:tgtEl>
                                          <p:spTgt spid="40"/>
                                        </p:tgtEl>
                                        <p:attrNameLst>
                                          <p:attrName>ppt_x</p:attrName>
                                        </p:attrNameLst>
                                      </p:cBhvr>
                                      <p:tavLst>
                                        <p:tav tm="0">
                                          <p:val>
                                            <p:strVal val="#ppt_x"/>
                                          </p:val>
                                        </p:tav>
                                        <p:tav tm="100000">
                                          <p:val>
                                            <p:strVal val="#ppt_x"/>
                                          </p:val>
                                        </p:tav>
                                      </p:tavLst>
                                    </p:anim>
                                    <p:anim calcmode="lin" valueType="num">
                                      <p:cBhvr additive="base">
                                        <p:cTn id="17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3" grpId="0" animBg="1"/>
      <p:bldP spid="14" grpId="0" animBg="1"/>
      <p:bldP spid="15" grpId="0" animBg="1"/>
      <p:bldP spid="16" grpId="0" animBg="1"/>
      <p:bldP spid="17" grpId="0" animBg="1"/>
      <p:bldP spid="18" grpId="0"/>
      <p:bldP spid="19" grpId="0" animBg="1"/>
      <p:bldP spid="22" grpId="0" animBg="1"/>
      <p:bldP spid="23" grpId="0" animBg="1"/>
      <p:bldP spid="24" grpId="0" animBg="1"/>
      <p:bldP spid="25" grpId="0" animBg="1"/>
      <p:bldP spid="26" grpId="0" animBg="1"/>
      <p:bldP spid="27" grpId="0" animBg="1"/>
      <p:bldP spid="33" grpId="0" animBg="1"/>
      <p:bldP spid="34" grpId="0" animBg="1"/>
      <p:bldP spid="35" grpId="0" animBg="1"/>
      <p:bldP spid="36" grpId="0" animBg="1"/>
      <p:bldP spid="37" grpId="0" animBg="1"/>
      <p:bldP spid="38" grpId="0" animBg="1"/>
      <p:bldP spid="39" grpId="0" animBg="1"/>
      <p:bldP spid="40" grpId="0" animBg="1"/>
      <p:bldP spid="45" grpId="0" animBg="1"/>
      <p:bldP spid="46" grpId="0" animBg="1"/>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fontScale="90000"/>
          </a:bodyPr>
          <a:lstStyle/>
          <a:p>
            <a:r>
              <a:rPr lang="en-US" b="1" dirty="0" smtClean="0">
                <a:solidFill>
                  <a:schemeClr val="tx2"/>
                </a:solidFill>
              </a:rPr>
              <a:t/>
            </a:r>
            <a:br>
              <a:rPr lang="en-US" b="1" dirty="0" smtClean="0">
                <a:solidFill>
                  <a:schemeClr val="tx2"/>
                </a:solidFill>
              </a:rPr>
            </a:br>
            <a:r>
              <a:rPr lang="ka-GE" b="1" dirty="0" smtClean="0">
                <a:solidFill>
                  <a:schemeClr val="tx2"/>
                </a:solidFill>
              </a:rPr>
              <a:t>ჰეიფლიკის ზღვარი</a:t>
            </a:r>
            <a:br>
              <a:rPr lang="ka-GE" b="1" dirty="0" smtClean="0">
                <a:solidFill>
                  <a:schemeClr val="tx2"/>
                </a:solidFill>
              </a:rPr>
            </a:br>
            <a:r>
              <a:rPr lang="en-US" sz="2700" b="1" dirty="0" smtClean="0">
                <a:solidFill>
                  <a:schemeClr val="tx2"/>
                </a:solidFill>
              </a:rPr>
              <a:t>Hayflick   Limit</a:t>
            </a:r>
            <a:r>
              <a:rPr lang="ka-GE" b="1" dirty="0" smtClean="0">
                <a:solidFill>
                  <a:schemeClr val="tx2"/>
                </a:solidFill>
              </a:rPr>
              <a:t/>
            </a:r>
            <a:br>
              <a:rPr lang="ka-GE" b="1" dirty="0" smtClean="0">
                <a:solidFill>
                  <a:schemeClr val="tx2"/>
                </a:solidFill>
              </a:rPr>
            </a:br>
            <a:endParaRPr lang="en-US" b="1" dirty="0">
              <a:solidFill>
                <a:schemeClr val="tx2"/>
              </a:solidFill>
            </a:endParaRPr>
          </a:p>
        </p:txBody>
      </p:sp>
      <p:sp>
        <p:nvSpPr>
          <p:cNvPr id="3" name="Content Placeholder 2"/>
          <p:cNvSpPr>
            <a:spLocks noGrp="1"/>
          </p:cNvSpPr>
          <p:nvPr>
            <p:ph idx="1"/>
          </p:nvPr>
        </p:nvSpPr>
        <p:spPr>
          <a:xfrm>
            <a:off x="304800" y="5456237"/>
            <a:ext cx="8229600" cy="1173163"/>
          </a:xfrm>
        </p:spPr>
        <p:txBody>
          <a:bodyPr>
            <a:normAutofit fontScale="70000" lnSpcReduction="20000"/>
          </a:bodyPr>
          <a:lstStyle/>
          <a:p>
            <a:pPr algn="just"/>
            <a:r>
              <a:rPr lang="ka-GE" b="1" dirty="0" smtClean="0">
                <a:solidFill>
                  <a:schemeClr val="tx2"/>
                </a:solidFill>
              </a:rPr>
              <a:t>ჰეიფლიკის ზღვარი - უჯრედული დაყოფის ზღვრული რაოდენობა</a:t>
            </a:r>
            <a:r>
              <a:rPr lang="en-US" b="1" dirty="0" smtClean="0">
                <a:solidFill>
                  <a:schemeClr val="tx2"/>
                </a:solidFill>
              </a:rPr>
              <a:t> in vitro</a:t>
            </a:r>
            <a:r>
              <a:rPr lang="ka-GE" b="1" dirty="0" smtClean="0">
                <a:solidFill>
                  <a:schemeClr val="tx2"/>
                </a:solidFill>
              </a:rPr>
              <a:t>, რის შემდეგაც  უჯრედი წყვეტს დაყოფას</a:t>
            </a:r>
            <a:r>
              <a:rPr lang="en-US" b="1" dirty="0" smtClean="0">
                <a:solidFill>
                  <a:schemeClr val="tx2"/>
                </a:solidFill>
              </a:rPr>
              <a:t> (</a:t>
            </a:r>
            <a:r>
              <a:rPr lang="ka-GE" b="1" dirty="0" smtClean="0">
                <a:solidFill>
                  <a:schemeClr val="tx2"/>
                </a:solidFill>
              </a:rPr>
              <a:t>ეწოდა მისი აღმომჩენის ამერიკელი ლეონარდ ჰეიფლიკის საპატივცემულოდ, 1961 </a:t>
            </a:r>
            <a:r>
              <a:rPr lang="en-US" b="1" dirty="0" smtClean="0">
                <a:solidFill>
                  <a:schemeClr val="tx2"/>
                </a:solidFill>
              </a:rPr>
              <a:t>)</a:t>
            </a:r>
            <a:r>
              <a:rPr lang="ka-GE" b="1" dirty="0" smtClean="0">
                <a:solidFill>
                  <a:schemeClr val="tx2"/>
                </a:solidFill>
              </a:rPr>
              <a:t>.</a:t>
            </a:r>
          </a:p>
        </p:txBody>
      </p:sp>
      <p:sp>
        <p:nvSpPr>
          <p:cNvPr id="4" name="Slide Number Placeholder 3"/>
          <p:cNvSpPr>
            <a:spLocks noGrp="1"/>
          </p:cNvSpPr>
          <p:nvPr>
            <p:ph type="sldNum" sz="quarter" idx="12"/>
          </p:nvPr>
        </p:nvSpPr>
        <p:spPr/>
        <p:txBody>
          <a:bodyPr/>
          <a:lstStyle/>
          <a:p>
            <a:fld id="{D635BDCC-B6C3-45C9-A3BB-6565A5C2F54D}" type="slidenum">
              <a:rPr lang="en-US" smtClean="0"/>
              <a:pPr/>
              <a:t>2</a:t>
            </a:fld>
            <a:endParaRPr lang="en-US"/>
          </a:p>
        </p:txBody>
      </p:sp>
      <p:pic>
        <p:nvPicPr>
          <p:cNvPr id="3074" name="Picture 2" descr="mice-áá¡ á¡á£á áááá¡ á¨ááááá"/>
          <p:cNvPicPr>
            <a:picLocks noChangeAspect="1" noChangeArrowheads="1"/>
          </p:cNvPicPr>
          <p:nvPr/>
        </p:nvPicPr>
        <p:blipFill>
          <a:blip r:embed="rId2"/>
          <a:srcRect/>
          <a:stretch>
            <a:fillRect/>
          </a:stretch>
        </p:blipFill>
        <p:spPr bwMode="auto">
          <a:xfrm>
            <a:off x="0" y="1295400"/>
            <a:ext cx="3429000" cy="2286000"/>
          </a:xfrm>
          <a:prstGeom prst="rect">
            <a:avLst/>
          </a:prstGeom>
          <a:noFill/>
        </p:spPr>
      </p:pic>
      <p:sp>
        <p:nvSpPr>
          <p:cNvPr id="6" name="TextBox 5"/>
          <p:cNvSpPr txBox="1"/>
          <p:nvPr/>
        </p:nvSpPr>
        <p:spPr>
          <a:xfrm>
            <a:off x="304801" y="3581400"/>
            <a:ext cx="3200399" cy="923330"/>
          </a:xfrm>
          <a:prstGeom prst="rect">
            <a:avLst/>
          </a:prstGeom>
          <a:noFill/>
        </p:spPr>
        <p:txBody>
          <a:bodyPr wrap="square" rtlCol="0">
            <a:spAutoFit/>
          </a:bodyPr>
          <a:lstStyle/>
          <a:p>
            <a:r>
              <a:rPr lang="ka-GE" b="1" dirty="0" smtClean="0">
                <a:solidFill>
                  <a:schemeClr val="tx2"/>
                </a:solidFill>
              </a:rPr>
              <a:t>თაგვის ჰეიფლიკის ზღვარი</a:t>
            </a:r>
          </a:p>
          <a:p>
            <a:pPr algn="just"/>
            <a:r>
              <a:rPr lang="ka-GE" b="1" dirty="0" smtClean="0">
                <a:solidFill>
                  <a:schemeClr val="tx2"/>
                </a:solidFill>
              </a:rPr>
              <a:t>დაახლ. 14-დან 21-მდეა, </a:t>
            </a:r>
          </a:p>
          <a:p>
            <a:r>
              <a:rPr lang="ka-GE" b="1" dirty="0" smtClean="0">
                <a:solidFill>
                  <a:schemeClr val="tx2"/>
                </a:solidFill>
              </a:rPr>
              <a:t>ცოცხლობს 2 წლამდე</a:t>
            </a:r>
            <a:endParaRPr lang="en-US" b="1" dirty="0">
              <a:solidFill>
                <a:schemeClr val="tx2"/>
              </a:solidFill>
            </a:endParaRPr>
          </a:p>
        </p:txBody>
      </p:sp>
      <p:pic>
        <p:nvPicPr>
          <p:cNvPr id="3076" name="Picture 4" descr="gallapagos turtoises-áá¡ á¡á£á áááá¡ á¨ááááá"/>
          <p:cNvPicPr>
            <a:picLocks noChangeAspect="1" noChangeArrowheads="1"/>
          </p:cNvPicPr>
          <p:nvPr/>
        </p:nvPicPr>
        <p:blipFill>
          <a:blip r:embed="rId3" cstate="print"/>
          <a:srcRect/>
          <a:stretch>
            <a:fillRect/>
          </a:stretch>
        </p:blipFill>
        <p:spPr bwMode="auto">
          <a:xfrm>
            <a:off x="4572000" y="1524000"/>
            <a:ext cx="3733800" cy="2489200"/>
          </a:xfrm>
          <a:prstGeom prst="rect">
            <a:avLst/>
          </a:prstGeom>
          <a:noFill/>
        </p:spPr>
      </p:pic>
      <p:sp>
        <p:nvSpPr>
          <p:cNvPr id="8" name="TextBox 7"/>
          <p:cNvSpPr txBox="1"/>
          <p:nvPr/>
        </p:nvSpPr>
        <p:spPr>
          <a:xfrm>
            <a:off x="3962400" y="4114800"/>
            <a:ext cx="4954973" cy="646331"/>
          </a:xfrm>
          <a:prstGeom prst="rect">
            <a:avLst/>
          </a:prstGeom>
          <a:noFill/>
        </p:spPr>
        <p:txBody>
          <a:bodyPr wrap="square" rtlCol="0">
            <a:spAutoFit/>
          </a:bodyPr>
          <a:lstStyle/>
          <a:p>
            <a:r>
              <a:rPr lang="ka-GE" b="1" dirty="0" smtClean="0">
                <a:solidFill>
                  <a:schemeClr val="tx2"/>
                </a:solidFill>
              </a:rPr>
              <a:t>გალაპაგოსის კუს ჰეიფლიკის ზღვარი 125-მდეა,  ცოცხლობს მინიმუმ 170 წელი</a:t>
            </a:r>
            <a:endParaRPr lang="en-US" b="1"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763000" cy="1752600"/>
          </a:xfrm>
        </p:spPr>
        <p:txBody>
          <a:bodyPr>
            <a:normAutofit/>
          </a:bodyPr>
          <a:lstStyle/>
          <a:p>
            <a:pPr>
              <a:buNone/>
            </a:pPr>
            <a:r>
              <a:rPr lang="ka-GE" sz="2800" dirty="0" smtClean="0">
                <a:solidFill>
                  <a:schemeClr val="tx2"/>
                </a:solidFill>
              </a:rPr>
              <a:t>     მონაკვეთი ყლორტის აპიკალური მერისტემასა და ფოთლის იღლიის მერისტემას შორის </a:t>
            </a:r>
            <a:endParaRPr lang="en-US" sz="2800" dirty="0">
              <a:solidFill>
                <a:schemeClr val="tx2"/>
              </a:solidFill>
            </a:endParaRPr>
          </a:p>
        </p:txBody>
      </p:sp>
      <p:sp>
        <p:nvSpPr>
          <p:cNvPr id="4" name="Slide Number Placeholder 3"/>
          <p:cNvSpPr>
            <a:spLocks noGrp="1"/>
          </p:cNvSpPr>
          <p:nvPr>
            <p:ph type="sldNum" sz="quarter" idx="12"/>
          </p:nvPr>
        </p:nvSpPr>
        <p:spPr/>
        <p:txBody>
          <a:bodyPr/>
          <a:lstStyle/>
          <a:p>
            <a:fld id="{D635BDCC-B6C3-45C9-A3BB-6565A5C2F54D}" type="slidenum">
              <a:rPr lang="en-US" smtClean="0"/>
              <a:pPr/>
              <a:t>20</a:t>
            </a:fld>
            <a:endParaRPr lang="en-US"/>
          </a:p>
        </p:txBody>
      </p:sp>
      <p:pic>
        <p:nvPicPr>
          <p:cNvPr id="5" name="Picture 3"/>
          <p:cNvPicPr>
            <a:picLocks noChangeAspect="1" noChangeArrowheads="1"/>
          </p:cNvPicPr>
          <p:nvPr/>
        </p:nvPicPr>
        <p:blipFill>
          <a:blip r:embed="rId2"/>
          <a:srcRect/>
          <a:stretch>
            <a:fillRect/>
          </a:stretch>
        </p:blipFill>
        <p:spPr bwMode="auto">
          <a:xfrm>
            <a:off x="3810000" y="2362200"/>
            <a:ext cx="2968963" cy="3962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10200"/>
            <a:ext cx="8839200" cy="1219200"/>
          </a:xfrm>
        </p:spPr>
        <p:txBody>
          <a:bodyPr>
            <a:normAutofit fontScale="70000" lnSpcReduction="20000"/>
          </a:bodyPr>
          <a:lstStyle/>
          <a:p>
            <a:pPr algn="just">
              <a:buNone/>
            </a:pPr>
            <a:r>
              <a:rPr lang="ka-GE" dirty="0" smtClean="0">
                <a:solidFill>
                  <a:schemeClr val="tx2">
                    <a:lumMod val="75000"/>
                  </a:schemeClr>
                </a:solidFill>
              </a:rPr>
              <a:t>     უჯრედული დაყოფის რაოდენობა მცენარის ემბრიონალური მერისტემიდან ტერმინალური ტოტების ჩამოყალიბებამდე  აჩვენებს მცენარის ფიზიოლოგიური დაბერების ინტენსივობას. </a:t>
            </a:r>
            <a:endParaRPr lang="en-US" dirty="0">
              <a:solidFill>
                <a:schemeClr val="tx2">
                  <a:lumMod val="75000"/>
                </a:schemeClr>
              </a:solidFill>
            </a:endParaRPr>
          </a:p>
        </p:txBody>
      </p:sp>
      <p:pic>
        <p:nvPicPr>
          <p:cNvPr id="1026" name="Picture 2" descr="plant life cycle-áá¡ á¡á£á áááá¡ á¨ááááá"/>
          <p:cNvPicPr>
            <a:picLocks noChangeAspect="1" noChangeArrowheads="1"/>
          </p:cNvPicPr>
          <p:nvPr/>
        </p:nvPicPr>
        <p:blipFill>
          <a:blip r:embed="rId2"/>
          <a:srcRect/>
          <a:stretch>
            <a:fillRect/>
          </a:stretch>
        </p:blipFill>
        <p:spPr bwMode="auto">
          <a:xfrm>
            <a:off x="1600200" y="914400"/>
            <a:ext cx="5562600" cy="3893821"/>
          </a:xfrm>
          <a:prstGeom prst="rect">
            <a:avLst/>
          </a:prstGeom>
          <a:noFill/>
        </p:spPr>
      </p:pic>
      <p:sp>
        <p:nvSpPr>
          <p:cNvPr id="5" name="Slide Number Placeholder 4"/>
          <p:cNvSpPr>
            <a:spLocks noGrp="1"/>
          </p:cNvSpPr>
          <p:nvPr>
            <p:ph type="sldNum" sz="quarter" idx="12"/>
          </p:nvPr>
        </p:nvSpPr>
        <p:spPr/>
        <p:txBody>
          <a:bodyPr/>
          <a:lstStyle/>
          <a:p>
            <a:fld id="{D635BDCC-B6C3-45C9-A3BB-6565A5C2F54D}"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458200" cy="1981201"/>
          </a:xfrm>
        </p:spPr>
        <p:txBody>
          <a:bodyPr>
            <a:normAutofit fontScale="70000" lnSpcReduction="20000"/>
          </a:bodyPr>
          <a:lstStyle/>
          <a:p>
            <a:pPr algn="ctr">
              <a:buNone/>
            </a:pPr>
            <a:r>
              <a:rPr lang="ka-GE" dirty="0" smtClean="0">
                <a:solidFill>
                  <a:schemeClr val="tx2">
                    <a:lumMod val="75000"/>
                  </a:schemeClr>
                </a:solidFill>
              </a:rPr>
              <a:t>ფიზიოლოგიური დაბერების ინტენსივობა </a:t>
            </a:r>
          </a:p>
          <a:p>
            <a:pPr algn="ctr">
              <a:buNone/>
            </a:pPr>
            <a:r>
              <a:rPr lang="ka-GE" dirty="0" smtClean="0">
                <a:solidFill>
                  <a:schemeClr val="tx2">
                    <a:lumMod val="75000"/>
                  </a:schemeClr>
                </a:solidFill>
              </a:rPr>
              <a:t>= </a:t>
            </a:r>
          </a:p>
          <a:p>
            <a:pPr algn="ctr">
              <a:buNone/>
            </a:pPr>
            <a:r>
              <a:rPr lang="ka-GE" dirty="0" smtClean="0">
                <a:solidFill>
                  <a:schemeClr val="tx2">
                    <a:lumMod val="75000"/>
                  </a:schemeClr>
                </a:solidFill>
              </a:rPr>
              <a:t> უჯრედული დაყოფის რაოდენობა აპიკალური მერისტემიდან ფოთლის იღლიის მერისტემის  ჩამოყალიბებამდე </a:t>
            </a:r>
          </a:p>
          <a:p>
            <a:pPr algn="ctr">
              <a:buNone/>
            </a:pPr>
            <a:r>
              <a:rPr lang="en-US" dirty="0" smtClean="0">
                <a:solidFill>
                  <a:schemeClr val="tx2">
                    <a:lumMod val="75000"/>
                  </a:schemeClr>
                </a:solidFill>
              </a:rPr>
              <a:t>X </a:t>
            </a:r>
            <a:endParaRPr lang="ka-GE" dirty="0" smtClean="0">
              <a:solidFill>
                <a:schemeClr val="tx2">
                  <a:lumMod val="75000"/>
                </a:schemeClr>
              </a:solidFill>
            </a:endParaRPr>
          </a:p>
          <a:p>
            <a:pPr algn="ctr">
              <a:buNone/>
            </a:pPr>
            <a:r>
              <a:rPr lang="ka-GE" dirty="0" smtClean="0">
                <a:solidFill>
                  <a:schemeClr val="tx2">
                    <a:lumMod val="75000"/>
                  </a:schemeClr>
                </a:solidFill>
              </a:rPr>
              <a:t>   ხემცენარის დატოტვის რაოდენობა</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D635BDCC-B6C3-45C9-A3BB-6565A5C2F54D}" type="slidenum">
              <a:rPr lang="en-US" smtClean="0"/>
              <a:pPr/>
              <a:t>22</a:t>
            </a:fld>
            <a:endParaRPr lang="en-US"/>
          </a:p>
        </p:txBody>
      </p:sp>
      <p:pic>
        <p:nvPicPr>
          <p:cNvPr id="7" name="Picture 2"/>
          <p:cNvPicPr>
            <a:picLocks noChangeAspect="1" noChangeArrowheads="1"/>
          </p:cNvPicPr>
          <p:nvPr/>
        </p:nvPicPr>
        <p:blipFill>
          <a:blip r:embed="rId2"/>
          <a:srcRect/>
          <a:stretch>
            <a:fillRect/>
          </a:stretch>
        </p:blipFill>
        <p:spPr bwMode="auto">
          <a:xfrm>
            <a:off x="4495800" y="3124200"/>
            <a:ext cx="3276600" cy="2831073"/>
          </a:xfrm>
          <a:prstGeom prst="rect">
            <a:avLst/>
          </a:prstGeom>
          <a:noFill/>
          <a:ln w="9525">
            <a:noFill/>
            <a:miter lim="800000"/>
            <a:headEnd/>
            <a:tailEnd/>
          </a:ln>
          <a:effectLst/>
        </p:spPr>
      </p:pic>
      <p:sp>
        <p:nvSpPr>
          <p:cNvPr id="8" name="Content Placeholder 2"/>
          <p:cNvSpPr txBox="1">
            <a:spLocks/>
          </p:cNvSpPr>
          <p:nvPr/>
        </p:nvSpPr>
        <p:spPr>
          <a:xfrm>
            <a:off x="457200" y="6096000"/>
            <a:ext cx="8458200" cy="609600"/>
          </a:xfrm>
          <a:prstGeom prst="rect">
            <a:avLst/>
          </a:prstGeom>
        </p:spPr>
        <p:txBody>
          <a:bodyPr vert="horz" lIns="91440" tIns="45720" rIns="91440" bIns="45720" rtlCol="0">
            <a:normAutofit fontScale="62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ka-GE" sz="3100" b="0" i="0" u="none" strike="noStrike" kern="1200" cap="none" spc="0" normalizeH="0" baseline="0" noProof="0" dirty="0" smtClean="0">
                <a:ln>
                  <a:noFill/>
                </a:ln>
                <a:solidFill>
                  <a:schemeClr val="tx2">
                    <a:lumMod val="75000"/>
                  </a:schemeClr>
                </a:solidFill>
                <a:effectLst/>
                <a:uLnTx/>
                <a:uFillTx/>
                <a:latin typeface="+mn-lt"/>
                <a:ea typeface="+mn-ea"/>
                <a:cs typeface="+mn-cs"/>
              </a:rPr>
              <a:t>     დიქოტომური დატოტვის შემთხვევაში რეგულარული დატოტვა 10-ჯერ, მოგვცემს 1024 ტოტს (</a:t>
            </a:r>
            <a:r>
              <a:rPr kumimoji="0" lang="ka-GE" sz="2400" b="1" i="0" u="none" strike="noStrike" kern="1200" cap="none" spc="0" normalizeH="0" baseline="0" noProof="0" dirty="0" smtClean="0">
                <a:ln>
                  <a:noFill/>
                </a:ln>
                <a:solidFill>
                  <a:schemeClr val="tx2"/>
                </a:solidFill>
                <a:effectLst/>
                <a:uLnTx/>
                <a:uFillTx/>
                <a:latin typeface="+mn-lt"/>
                <a:ea typeface="+mn-ea"/>
                <a:cs typeface="+mn-cs"/>
              </a:rPr>
              <a:t>2</a:t>
            </a:r>
            <a:r>
              <a:rPr kumimoji="0" lang="ka-GE" sz="2400" b="1" i="0" u="none" strike="noStrike" kern="1200" cap="none" spc="0" normalizeH="0" baseline="30000" noProof="0" dirty="0" smtClean="0">
                <a:ln>
                  <a:noFill/>
                </a:ln>
                <a:solidFill>
                  <a:schemeClr val="tx2"/>
                </a:solidFill>
                <a:effectLst/>
                <a:uLnTx/>
                <a:uFillTx/>
                <a:latin typeface="+mn-lt"/>
                <a:ea typeface="+mn-ea"/>
                <a:cs typeface="+mn-cs"/>
              </a:rPr>
              <a:t>10</a:t>
            </a:r>
            <a:r>
              <a:rPr kumimoji="0" lang="ka-GE" sz="3100" b="0" i="0" u="none" strike="noStrike" kern="1200" cap="none" spc="0" normalizeH="0" baseline="0" noProof="0" dirty="0" smtClean="0">
                <a:ln>
                  <a:noFill/>
                </a:ln>
                <a:solidFill>
                  <a:schemeClr val="tx2"/>
                </a:solidFill>
                <a:effectLst/>
                <a:uLnTx/>
                <a:uFillTx/>
                <a:latin typeface="+mn-lt"/>
                <a:ea typeface="+mn-ea"/>
                <a:cs typeface="+mn-cs"/>
              </a:rPr>
              <a:t> </a:t>
            </a:r>
            <a:r>
              <a:rPr kumimoji="0" lang="ka-GE" sz="3100" b="0" i="0" u="none" strike="noStrike" kern="1200" cap="none" spc="0" normalizeH="0" baseline="0" noProof="0" dirty="0" smtClean="0">
                <a:ln>
                  <a:noFill/>
                </a:ln>
                <a:solidFill>
                  <a:schemeClr val="tx2">
                    <a:lumMod val="75000"/>
                  </a:schemeClr>
                </a:solidFill>
                <a:effectLst/>
                <a:uLnTx/>
                <a:uFillTx/>
                <a:latin typeface="+mn-lt"/>
                <a:ea typeface="+mn-ea"/>
                <a:cs typeface="+mn-cs"/>
              </a:rPr>
              <a:t>=1024).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3"/>
          <p:cNvPicPr>
            <a:picLocks noChangeAspect="1" noChangeArrowheads="1"/>
          </p:cNvPicPr>
          <p:nvPr/>
        </p:nvPicPr>
        <p:blipFill>
          <a:blip r:embed="rId3" cstate="print"/>
          <a:srcRect/>
          <a:stretch>
            <a:fillRect/>
          </a:stretch>
        </p:blipFill>
        <p:spPr bwMode="auto">
          <a:xfrm>
            <a:off x="838200" y="3276600"/>
            <a:ext cx="1789282" cy="2387988"/>
          </a:xfrm>
          <a:prstGeom prst="rect">
            <a:avLst/>
          </a:prstGeom>
          <a:noFill/>
          <a:ln w="9525">
            <a:noFill/>
            <a:miter lim="800000"/>
            <a:headEnd/>
            <a:tailEnd/>
          </a:ln>
          <a:effectLst/>
        </p:spPr>
      </p:pic>
      <p:sp>
        <p:nvSpPr>
          <p:cNvPr id="9" name="Rectangle 8"/>
          <p:cNvSpPr/>
          <p:nvPr/>
        </p:nvSpPr>
        <p:spPr>
          <a:xfrm>
            <a:off x="3352800" y="4038600"/>
            <a:ext cx="566181" cy="923330"/>
          </a:xfrm>
          <a:prstGeom prst="rect">
            <a:avLst/>
          </a:prstGeom>
        </p:spPr>
        <p:txBody>
          <a:bodyPr wrap="none">
            <a:spAutoFit/>
          </a:bodyPr>
          <a:lstStyle/>
          <a:p>
            <a:r>
              <a:rPr lang="en-US" sz="5400" b="1" dirty="0" smtClean="0">
                <a:solidFill>
                  <a:schemeClr val="tx2">
                    <a:lumMod val="75000"/>
                  </a:schemeClr>
                </a:solidFill>
              </a:rPr>
              <a:t>X</a:t>
            </a:r>
            <a:endParaRPr lang="en-US" sz="5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686800" cy="1371600"/>
          </a:xfrm>
        </p:spPr>
        <p:txBody>
          <a:bodyPr>
            <a:normAutofit/>
          </a:bodyPr>
          <a:lstStyle/>
          <a:p>
            <a:pPr algn="just">
              <a:buNone/>
            </a:pPr>
            <a:r>
              <a:rPr lang="ka-GE" sz="2800" dirty="0" smtClean="0">
                <a:solidFill>
                  <a:schemeClr val="tx2">
                    <a:lumMod val="75000"/>
                  </a:schemeClr>
                </a:solidFill>
              </a:rPr>
              <a:t>უჯრედული დაყოფა  აპიკალური მერისტემიდან ფოთლის იღლიის მერისტემის ჩამოყალიბებამდე </a:t>
            </a:r>
          </a:p>
        </p:txBody>
      </p:sp>
      <p:pic>
        <p:nvPicPr>
          <p:cNvPr id="2050" name="Picture 2"/>
          <p:cNvPicPr>
            <a:picLocks noChangeAspect="1" noChangeArrowheads="1"/>
          </p:cNvPicPr>
          <p:nvPr/>
        </p:nvPicPr>
        <p:blipFill>
          <a:blip r:embed="rId2"/>
          <a:srcRect/>
          <a:stretch>
            <a:fillRect/>
          </a:stretch>
        </p:blipFill>
        <p:spPr bwMode="auto">
          <a:xfrm>
            <a:off x="1066800" y="2133600"/>
            <a:ext cx="2524125" cy="4171950"/>
          </a:xfrm>
          <a:prstGeom prst="rect">
            <a:avLst/>
          </a:prstGeom>
          <a:noFill/>
          <a:ln w="9525">
            <a:noFill/>
            <a:miter lim="800000"/>
            <a:headEnd/>
            <a:tailEnd/>
          </a:ln>
          <a:effectLst/>
        </p:spPr>
      </p:pic>
      <p:sp>
        <p:nvSpPr>
          <p:cNvPr id="6" name="TextBox 5"/>
          <p:cNvSpPr txBox="1"/>
          <p:nvPr/>
        </p:nvSpPr>
        <p:spPr>
          <a:xfrm>
            <a:off x="3048000" y="2362200"/>
            <a:ext cx="5897768" cy="923330"/>
          </a:xfrm>
          <a:prstGeom prst="rect">
            <a:avLst/>
          </a:prstGeom>
          <a:noFill/>
        </p:spPr>
        <p:txBody>
          <a:bodyPr wrap="none" rtlCol="0">
            <a:spAutoFit/>
          </a:bodyPr>
          <a:lstStyle/>
          <a:p>
            <a:r>
              <a:rPr lang="ka-GE" b="1" dirty="0" smtClean="0">
                <a:solidFill>
                  <a:schemeClr val="tx2">
                    <a:lumMod val="75000"/>
                  </a:schemeClr>
                </a:solidFill>
              </a:rPr>
              <a:t>აპიკალური მერისტემის ცენტრი</a:t>
            </a:r>
          </a:p>
          <a:p>
            <a:r>
              <a:rPr lang="ka-GE" b="1" dirty="0" smtClean="0">
                <a:solidFill>
                  <a:schemeClr val="tx2">
                    <a:lumMod val="75000"/>
                  </a:schemeClr>
                </a:solidFill>
              </a:rPr>
              <a:t>ფოთლის იღლიის მერისტემის წინამორბედი უჯრედი</a:t>
            </a:r>
          </a:p>
          <a:p>
            <a:r>
              <a:rPr lang="ka-GE" b="1" dirty="0" smtClean="0">
                <a:solidFill>
                  <a:schemeClr val="tx2">
                    <a:lumMod val="75000"/>
                  </a:schemeClr>
                </a:solidFill>
              </a:rPr>
              <a:t>სხვა უჯრედები</a:t>
            </a:r>
            <a:endParaRPr lang="en-US" b="1"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D635BDCC-B6C3-45C9-A3BB-6565A5C2F54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71600" y="304800"/>
            <a:ext cx="4953000" cy="4401661"/>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D635BDCC-B6C3-45C9-A3BB-6565A5C2F54D}" type="slidenum">
              <a:rPr lang="en-US" smtClean="0"/>
              <a:pPr/>
              <a:t>24</a:t>
            </a:fld>
            <a:endParaRPr lang="en-US"/>
          </a:p>
        </p:txBody>
      </p:sp>
      <p:sp>
        <p:nvSpPr>
          <p:cNvPr id="4" name="Content Placeholder 2"/>
          <p:cNvSpPr txBox="1">
            <a:spLocks/>
          </p:cNvSpPr>
          <p:nvPr/>
        </p:nvSpPr>
        <p:spPr>
          <a:xfrm>
            <a:off x="304800" y="4724400"/>
            <a:ext cx="8382000" cy="12192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ka-GE" sz="2000" b="1" dirty="0" smtClean="0">
                <a:solidFill>
                  <a:schemeClr val="tx2"/>
                </a:solidFill>
              </a:rPr>
              <a:t>     </a:t>
            </a:r>
            <a:r>
              <a:rPr kumimoji="0" lang="ka-GE" sz="2000" b="1" i="0" u="none" strike="noStrike" kern="1200" cap="none" spc="0" normalizeH="0" baseline="0" noProof="0" dirty="0" smtClean="0">
                <a:ln>
                  <a:noFill/>
                </a:ln>
                <a:solidFill>
                  <a:schemeClr val="tx2"/>
                </a:solidFill>
                <a:effectLst/>
                <a:uLnTx/>
                <a:uFillTx/>
                <a:latin typeface="+mn-lt"/>
                <a:ea typeface="+mn-ea"/>
                <a:cs typeface="+mn-cs"/>
              </a:rPr>
              <a:t>აპიკალური</a:t>
            </a:r>
            <a:r>
              <a:rPr kumimoji="0" lang="ka-GE" sz="2000" b="1" i="0" u="none" strike="noStrike" kern="1200" cap="none" spc="0" normalizeH="0" noProof="0" dirty="0" smtClean="0">
                <a:ln>
                  <a:noFill/>
                </a:ln>
                <a:solidFill>
                  <a:schemeClr val="tx2"/>
                </a:solidFill>
                <a:effectLst/>
                <a:uLnTx/>
                <a:uFillTx/>
                <a:latin typeface="+mn-lt"/>
                <a:ea typeface="+mn-ea"/>
                <a:cs typeface="+mn-cs"/>
              </a:rPr>
              <a:t>   მერისტემიდან   ფოთლის   იღლიის ჩამოყალიბებამდე უჯრედული დაყოფის  3 სავარაუდო   მოდელი</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2"/>
          <p:cNvPicPr>
            <a:picLocks noChangeAspect="1" noChangeArrowheads="1"/>
          </p:cNvPicPr>
          <p:nvPr/>
        </p:nvPicPr>
        <p:blipFill>
          <a:blip r:embed="rId3"/>
          <a:srcRect/>
          <a:stretch>
            <a:fillRect/>
          </a:stretch>
        </p:blipFill>
        <p:spPr bwMode="auto">
          <a:xfrm>
            <a:off x="2209800" y="5562600"/>
            <a:ext cx="6172200" cy="11487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92162"/>
          </a:xfrm>
        </p:spPr>
        <p:txBody>
          <a:bodyPr/>
          <a:lstStyle/>
          <a:p>
            <a:r>
              <a:rPr lang="ka-GE" b="1" dirty="0" smtClean="0">
                <a:solidFill>
                  <a:schemeClr val="tx2"/>
                </a:solidFill>
              </a:rPr>
              <a:t>კვლევის მიზანი</a:t>
            </a:r>
            <a:endParaRPr lang="en-US" dirty="0"/>
          </a:p>
        </p:txBody>
      </p:sp>
      <p:sp>
        <p:nvSpPr>
          <p:cNvPr id="3" name="Content Placeholder 2"/>
          <p:cNvSpPr>
            <a:spLocks noGrp="1"/>
          </p:cNvSpPr>
          <p:nvPr>
            <p:ph idx="1"/>
          </p:nvPr>
        </p:nvSpPr>
        <p:spPr>
          <a:xfrm>
            <a:off x="533400" y="1981200"/>
            <a:ext cx="8229600" cy="3230563"/>
          </a:xfrm>
        </p:spPr>
        <p:txBody>
          <a:bodyPr>
            <a:normAutofit fontScale="85000" lnSpcReduction="10000"/>
          </a:bodyPr>
          <a:lstStyle/>
          <a:p>
            <a:pPr algn="just">
              <a:buNone/>
            </a:pPr>
            <a:r>
              <a:rPr lang="ka-GE" sz="3100" dirty="0" smtClean="0">
                <a:solidFill>
                  <a:schemeClr val="tx2"/>
                </a:solidFill>
              </a:rPr>
              <a:t>     </a:t>
            </a:r>
          </a:p>
          <a:p>
            <a:pPr algn="just">
              <a:buFont typeface="Wingdings" pitchFamily="2" charset="2"/>
              <a:buChar char="Ø"/>
            </a:pPr>
            <a:r>
              <a:rPr lang="ka-GE" sz="3100" dirty="0" smtClean="0">
                <a:solidFill>
                  <a:schemeClr val="tx2"/>
                </a:solidFill>
              </a:rPr>
              <a:t>დადგენა იმისა, ახასიათებს თუ არა მცენარეს ყლორტის აპიკალურ მერისტემასა და ფოთლის იღლიის მერისტემას შორის, უჯრედული დაყოფის რაოდენობის მინიმალიზება, რისი მეშვეობითაც შეამცირებდა სომატური მუტაციების წარმოქმნის ალბათობას და ამით შეაყოვნებდა ფიზიოლოგიურ დაბერებას. </a:t>
            </a:r>
            <a:endParaRPr lang="en-US" dirty="0" smtClean="0"/>
          </a:p>
          <a:p>
            <a:pPr algn="just"/>
            <a:endParaRPr lang="en-US" dirty="0"/>
          </a:p>
        </p:txBody>
      </p:sp>
      <p:sp>
        <p:nvSpPr>
          <p:cNvPr id="4" name="Slide Number Placeholder 3"/>
          <p:cNvSpPr>
            <a:spLocks noGrp="1"/>
          </p:cNvSpPr>
          <p:nvPr>
            <p:ph type="sldNum" sz="quarter" idx="12"/>
          </p:nvPr>
        </p:nvSpPr>
        <p:spPr/>
        <p:txBody>
          <a:bodyPr/>
          <a:lstStyle/>
          <a:p>
            <a:fld id="{D635BDCC-B6C3-45C9-A3BB-6565A5C2F54D}"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a:buFont typeface="Wingdings" pitchFamily="2" charset="2"/>
              <a:buChar char="Ø"/>
            </a:pPr>
            <a:r>
              <a:rPr lang="ka-GE" dirty="0" smtClean="0"/>
              <a:t> </a:t>
            </a:r>
            <a:r>
              <a:rPr lang="ka-GE" sz="2400" dirty="0" smtClean="0">
                <a:solidFill>
                  <a:schemeClr val="tx2"/>
                </a:solidFill>
              </a:rPr>
              <a:t>უჯრედული ხაზის რაოდენობრივი ანალიზი (</a:t>
            </a:r>
            <a:r>
              <a:rPr lang="en-US" sz="2400" dirty="0" smtClean="0">
                <a:solidFill>
                  <a:schemeClr val="tx2"/>
                </a:solidFill>
              </a:rPr>
              <a:t>Q</a:t>
            </a:r>
            <a:r>
              <a:rPr lang="ka-GE" sz="2400" dirty="0" smtClean="0">
                <a:solidFill>
                  <a:schemeClr val="tx2"/>
                </a:solidFill>
              </a:rPr>
              <a:t>uantitative cell-lineage analysis)  </a:t>
            </a:r>
            <a:r>
              <a:rPr lang="en-US" sz="2400" dirty="0" smtClean="0">
                <a:solidFill>
                  <a:schemeClr val="tx2"/>
                </a:solidFill>
              </a:rPr>
              <a:t>DR5-VENUS</a:t>
            </a:r>
            <a:r>
              <a:rPr lang="ka-GE" sz="2400" dirty="0" smtClean="0">
                <a:solidFill>
                  <a:schemeClr val="tx2"/>
                </a:solidFill>
              </a:rPr>
              <a:t> - სინთეტური ფლუორესცენტული მარკერი მცენარეული ჰორმონ აუქსინის ექსპრესიის ვიზუალიზაციისათვის;</a:t>
            </a:r>
          </a:p>
          <a:p>
            <a:pPr algn="just">
              <a:buNone/>
            </a:pPr>
            <a:endParaRPr lang="ka-GE" sz="2400" dirty="0" smtClean="0">
              <a:solidFill>
                <a:schemeClr val="tx2"/>
              </a:solidFill>
            </a:endParaRPr>
          </a:p>
          <a:p>
            <a:pPr algn="just">
              <a:buFont typeface="Wingdings" pitchFamily="2" charset="2"/>
              <a:buChar char="Ø"/>
            </a:pPr>
            <a:r>
              <a:rPr lang="ka-GE" sz="2400" dirty="0" smtClean="0">
                <a:solidFill>
                  <a:schemeClr val="tx2"/>
                </a:solidFill>
              </a:rPr>
              <a:t>დროში შენელებული მიკროგადაღების ტექნიკა კონფოკალური მიკროსკოპიით (</a:t>
            </a:r>
            <a:r>
              <a:rPr lang="en-US" sz="2400" dirty="0" smtClean="0">
                <a:solidFill>
                  <a:schemeClr val="tx2"/>
                </a:solidFill>
              </a:rPr>
              <a:t>Time lapse imaging technique with confocal microscopy</a:t>
            </a:r>
            <a:r>
              <a:rPr lang="ka-GE" sz="2400" dirty="0" smtClean="0">
                <a:solidFill>
                  <a:schemeClr val="tx2"/>
                </a:solidFill>
              </a:rPr>
              <a:t>);</a:t>
            </a:r>
          </a:p>
          <a:p>
            <a:pPr algn="just">
              <a:buNone/>
            </a:pPr>
            <a:endParaRPr lang="en-US" sz="2400" dirty="0" smtClean="0">
              <a:solidFill>
                <a:schemeClr val="tx2"/>
              </a:solidFill>
            </a:endParaRPr>
          </a:p>
          <a:p>
            <a:pPr algn="just">
              <a:buFont typeface="Wingdings" pitchFamily="2" charset="2"/>
              <a:buChar char="Ø"/>
            </a:pPr>
            <a:r>
              <a:rPr lang="ka-GE" sz="2400" dirty="0" smtClean="0">
                <a:solidFill>
                  <a:schemeClr val="tx2"/>
                </a:solidFill>
              </a:rPr>
              <a:t>მურაშიგე სკუგის მოდიფიცირებულ საკვებ არეზე </a:t>
            </a:r>
            <a:r>
              <a:rPr lang="en-US" sz="2400" dirty="0" smtClean="0">
                <a:solidFill>
                  <a:schemeClr val="tx2"/>
                </a:solidFill>
              </a:rPr>
              <a:t>(</a:t>
            </a:r>
            <a:r>
              <a:rPr lang="ka-GE" sz="2400" dirty="0" smtClean="0">
                <a:solidFill>
                  <a:schemeClr val="tx2"/>
                </a:solidFill>
              </a:rPr>
              <a:t>პეტრის ფინჯნებში</a:t>
            </a:r>
            <a:r>
              <a:rPr lang="en-US" sz="2400" dirty="0" smtClean="0">
                <a:solidFill>
                  <a:schemeClr val="tx2"/>
                </a:solidFill>
              </a:rPr>
              <a:t>)</a:t>
            </a:r>
            <a:r>
              <a:rPr lang="ka-GE" sz="2400" dirty="0" smtClean="0">
                <a:solidFill>
                  <a:schemeClr val="tx2"/>
                </a:solidFill>
              </a:rPr>
              <a:t>  გადატანილი არაბიდოპსის (</a:t>
            </a:r>
            <a:r>
              <a:rPr lang="en-US" sz="2400" i="1" dirty="0" smtClean="0">
                <a:solidFill>
                  <a:schemeClr val="tx2"/>
                </a:solidFill>
              </a:rPr>
              <a:t>Arabidopsis thaliana</a:t>
            </a:r>
            <a:r>
              <a:rPr lang="ka-GE" sz="2400" dirty="0" smtClean="0">
                <a:solidFill>
                  <a:schemeClr val="tx2"/>
                </a:solidFill>
              </a:rPr>
              <a:t>) 4</a:t>
            </a:r>
            <a:r>
              <a:rPr lang="en-US" sz="2400" dirty="0" smtClean="0">
                <a:solidFill>
                  <a:schemeClr val="tx2"/>
                </a:solidFill>
              </a:rPr>
              <a:t>5 </a:t>
            </a:r>
            <a:r>
              <a:rPr lang="ka-GE" sz="2400" dirty="0" smtClean="0">
                <a:solidFill>
                  <a:schemeClr val="tx2"/>
                </a:solidFill>
              </a:rPr>
              <a:t>დღიანი ღივების ამპუტირებული კენწრული ყლორტები.</a:t>
            </a:r>
            <a:endParaRPr lang="en-US" sz="2400" dirty="0">
              <a:solidFill>
                <a:schemeClr val="tx2"/>
              </a:solidFill>
            </a:endParaRPr>
          </a:p>
        </p:txBody>
      </p:sp>
      <p:sp>
        <p:nvSpPr>
          <p:cNvPr id="4" name="Slide Number Placeholder 3"/>
          <p:cNvSpPr>
            <a:spLocks noGrp="1"/>
          </p:cNvSpPr>
          <p:nvPr>
            <p:ph type="sldNum" sz="quarter" idx="12"/>
          </p:nvPr>
        </p:nvSpPr>
        <p:spPr/>
        <p:txBody>
          <a:bodyPr/>
          <a:lstStyle/>
          <a:p>
            <a:fld id="{D635BDCC-B6C3-45C9-A3BB-6565A5C2F54D}" type="slidenum">
              <a:rPr lang="en-US" smtClean="0"/>
              <a:pPr/>
              <a:t>26</a:t>
            </a:fld>
            <a:endParaRPr lang="en-US"/>
          </a:p>
        </p:txBody>
      </p:sp>
      <p:sp>
        <p:nvSpPr>
          <p:cNvPr id="5" name="Title 4"/>
          <p:cNvSpPr txBox="1">
            <a:spLocks noGrp="1"/>
          </p:cNvSpPr>
          <p:nvPr>
            <p:ph type="title"/>
          </p:nvPr>
        </p:nvSpPr>
        <p:spPr>
          <a:xfrm>
            <a:off x="914400" y="685800"/>
            <a:ext cx="7776488" cy="584775"/>
          </a:xfrm>
          <a:prstGeom prst="rect">
            <a:avLst/>
          </a:prstGeom>
          <a:noFill/>
        </p:spPr>
        <p:txBody>
          <a:bodyPr wrap="none" rtlCol="0">
            <a:spAutoFit/>
          </a:bodyPr>
          <a:lstStyle/>
          <a:p>
            <a:r>
              <a:rPr lang="ka-GE" sz="3200" b="1" dirty="0" smtClean="0">
                <a:solidFill>
                  <a:schemeClr val="tx2"/>
                </a:solidFill>
              </a:rPr>
              <a:t>გამოყენებული  მასალა    და    მეთოდები</a:t>
            </a:r>
            <a:endParaRPr lang="en-US" sz="3200" b="1" dirty="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0"/>
            <a:ext cx="1978427" cy="584775"/>
          </a:xfrm>
          <a:prstGeom prst="rect">
            <a:avLst/>
          </a:prstGeom>
          <a:noFill/>
        </p:spPr>
        <p:txBody>
          <a:bodyPr wrap="none" rtlCol="0">
            <a:spAutoFit/>
          </a:bodyPr>
          <a:lstStyle/>
          <a:p>
            <a:r>
              <a:rPr lang="ka-GE" sz="3200" b="1" dirty="0" smtClean="0">
                <a:solidFill>
                  <a:schemeClr val="tx2"/>
                </a:solidFill>
              </a:rPr>
              <a:t>შედეგები</a:t>
            </a:r>
            <a:endParaRPr lang="en-US" sz="3200" b="1" dirty="0">
              <a:solidFill>
                <a:schemeClr val="tx2"/>
              </a:solidFill>
            </a:endParaRPr>
          </a:p>
        </p:txBody>
      </p:sp>
      <p:sp>
        <p:nvSpPr>
          <p:cNvPr id="5" name="TextBox 4"/>
          <p:cNvSpPr txBox="1"/>
          <p:nvPr/>
        </p:nvSpPr>
        <p:spPr>
          <a:xfrm>
            <a:off x="3886200" y="0"/>
            <a:ext cx="4876800" cy="830997"/>
          </a:xfrm>
          <a:prstGeom prst="rect">
            <a:avLst/>
          </a:prstGeom>
          <a:noFill/>
        </p:spPr>
        <p:txBody>
          <a:bodyPr wrap="square" rtlCol="0">
            <a:spAutoFit/>
          </a:bodyPr>
          <a:lstStyle/>
          <a:p>
            <a:pPr algn="just"/>
            <a:r>
              <a:rPr lang="en-US" sz="1600" b="1" dirty="0" smtClean="0">
                <a:solidFill>
                  <a:schemeClr val="tx2"/>
                </a:solidFill>
              </a:rPr>
              <a:t>DR5-VENUS</a:t>
            </a:r>
            <a:r>
              <a:rPr lang="ka-GE" sz="1600" b="1" dirty="0" smtClean="0">
                <a:solidFill>
                  <a:schemeClr val="tx2"/>
                </a:solidFill>
              </a:rPr>
              <a:t>-ის ექსპრესია </a:t>
            </a:r>
            <a:r>
              <a:rPr lang="en-US" sz="1600" b="1" i="1" dirty="0" smtClean="0">
                <a:solidFill>
                  <a:schemeClr val="tx2"/>
                </a:solidFill>
              </a:rPr>
              <a:t>Arabidopsis thaliana-</a:t>
            </a:r>
            <a:r>
              <a:rPr lang="ka-GE" sz="1600" b="1" dirty="0" smtClean="0">
                <a:solidFill>
                  <a:schemeClr val="tx2"/>
                </a:solidFill>
              </a:rPr>
              <a:t>ს ყლორტის წვეროებში (გამოყენებულია დროში შენელებული  მიკრო-გადაღების ტექნიკა).</a:t>
            </a:r>
            <a:endParaRPr lang="en-US" sz="1600" b="1" dirty="0" smtClean="0">
              <a:solidFill>
                <a:schemeClr val="tx2"/>
              </a:solidFill>
            </a:endParaRPr>
          </a:p>
        </p:txBody>
      </p:sp>
      <p:sp>
        <p:nvSpPr>
          <p:cNvPr id="6" name="Content Placeholder 2"/>
          <p:cNvSpPr>
            <a:spLocks noGrp="1"/>
          </p:cNvSpPr>
          <p:nvPr>
            <p:ph idx="1"/>
          </p:nvPr>
        </p:nvSpPr>
        <p:spPr>
          <a:xfrm>
            <a:off x="152400" y="4724400"/>
            <a:ext cx="8991600" cy="2133600"/>
          </a:xfrm>
        </p:spPr>
        <p:txBody>
          <a:bodyPr>
            <a:normAutofit fontScale="25000" lnSpcReduction="20000"/>
          </a:bodyPr>
          <a:lstStyle/>
          <a:p>
            <a:pPr>
              <a:buNone/>
            </a:pPr>
            <a:r>
              <a:rPr lang="en-US" sz="4300" b="1" dirty="0" smtClean="0">
                <a:solidFill>
                  <a:schemeClr val="tx2"/>
                </a:solidFill>
              </a:rPr>
              <a:t>A</a:t>
            </a:r>
            <a:r>
              <a:rPr lang="ka-GE" sz="4300" b="1" dirty="0" smtClean="0">
                <a:solidFill>
                  <a:schemeClr val="tx2"/>
                </a:solidFill>
              </a:rPr>
              <a:t>  - </a:t>
            </a:r>
            <a:r>
              <a:rPr lang="en-US" sz="4300" b="1" i="1" dirty="0" smtClean="0">
                <a:solidFill>
                  <a:schemeClr val="tx2"/>
                </a:solidFill>
              </a:rPr>
              <a:t>Arabidopsis thaliana-</a:t>
            </a:r>
            <a:r>
              <a:rPr lang="ka-GE" sz="4300" b="1" dirty="0" smtClean="0">
                <a:solidFill>
                  <a:schemeClr val="tx2"/>
                </a:solidFill>
              </a:rPr>
              <a:t>ს ყლორტის აპიკალური მერისტემის ზედხედი</a:t>
            </a:r>
            <a:endParaRPr lang="en-US" sz="4300" b="1" dirty="0" smtClean="0">
              <a:solidFill>
                <a:schemeClr val="tx2"/>
              </a:solidFill>
            </a:endParaRPr>
          </a:p>
          <a:p>
            <a:pPr>
              <a:buNone/>
            </a:pPr>
            <a:endParaRPr lang="ka-GE" sz="4300" b="1" dirty="0" smtClean="0">
              <a:solidFill>
                <a:schemeClr val="tx2"/>
              </a:solidFill>
            </a:endParaRPr>
          </a:p>
          <a:p>
            <a:pPr>
              <a:buFont typeface="Wingdings" pitchFamily="2" charset="2"/>
              <a:buChar char="Ø"/>
            </a:pPr>
            <a:r>
              <a:rPr lang="ka-GE" sz="4300" b="1" dirty="0" smtClean="0">
                <a:solidFill>
                  <a:schemeClr val="tx2"/>
                </a:solidFill>
              </a:rPr>
              <a:t>* - აპიკალური ერისტემის ცენტრი</a:t>
            </a:r>
          </a:p>
          <a:p>
            <a:pPr>
              <a:buFont typeface="Wingdings" pitchFamily="2" charset="2"/>
              <a:buChar char="Ø"/>
            </a:pPr>
            <a:r>
              <a:rPr lang="en-US" sz="4300" b="1" dirty="0" smtClean="0">
                <a:solidFill>
                  <a:schemeClr val="tx2"/>
                </a:solidFill>
              </a:rPr>
              <a:t>p1-pn  </a:t>
            </a:r>
            <a:r>
              <a:rPr lang="ka-GE" sz="4300" b="1" dirty="0" smtClean="0">
                <a:solidFill>
                  <a:schemeClr val="tx2"/>
                </a:solidFill>
              </a:rPr>
              <a:t>ფოთლის ჩანასახები </a:t>
            </a:r>
            <a:r>
              <a:rPr lang="en-US" sz="4300" b="1" dirty="0" smtClean="0">
                <a:solidFill>
                  <a:schemeClr val="tx2"/>
                </a:solidFill>
              </a:rPr>
              <a:t>Leaf primordia </a:t>
            </a:r>
            <a:r>
              <a:rPr lang="ka-GE" sz="4300" b="1" dirty="0" smtClean="0">
                <a:solidFill>
                  <a:schemeClr val="tx2"/>
                </a:solidFill>
              </a:rPr>
              <a:t> (</a:t>
            </a:r>
            <a:r>
              <a:rPr lang="en-US" sz="4300" b="1" dirty="0" smtClean="0">
                <a:solidFill>
                  <a:schemeClr val="tx2"/>
                </a:solidFill>
              </a:rPr>
              <a:t>p1</a:t>
            </a:r>
            <a:r>
              <a:rPr lang="ka-GE" sz="4300" b="1" dirty="0" smtClean="0">
                <a:solidFill>
                  <a:schemeClr val="tx2"/>
                </a:solidFill>
              </a:rPr>
              <a:t> ყველაზე ახალგაზრდა )</a:t>
            </a:r>
            <a:endParaRPr lang="en-US" sz="4300" b="1" dirty="0" smtClean="0">
              <a:solidFill>
                <a:schemeClr val="tx2"/>
              </a:solidFill>
            </a:endParaRPr>
          </a:p>
          <a:p>
            <a:pPr>
              <a:buFont typeface="Wingdings" pitchFamily="2" charset="2"/>
              <a:buChar char="Ø"/>
            </a:pPr>
            <a:r>
              <a:rPr lang="en-US" sz="4300" b="1" dirty="0" smtClean="0">
                <a:solidFill>
                  <a:schemeClr val="tx2"/>
                </a:solidFill>
              </a:rPr>
              <a:t>i1, i2… in </a:t>
            </a:r>
            <a:r>
              <a:rPr lang="ka-GE" sz="4300" b="1" dirty="0" smtClean="0">
                <a:solidFill>
                  <a:schemeClr val="tx2"/>
                </a:solidFill>
              </a:rPr>
              <a:t>საწყის სტადიაზე მყოფი ფოთლის ჩანასახები </a:t>
            </a:r>
            <a:r>
              <a:rPr lang="en-US" sz="4300" b="1" dirty="0" smtClean="0">
                <a:solidFill>
                  <a:schemeClr val="tx2"/>
                </a:solidFill>
              </a:rPr>
              <a:t>incipient primordia </a:t>
            </a:r>
            <a:r>
              <a:rPr lang="ka-GE" sz="4300" b="1" dirty="0" smtClean="0">
                <a:solidFill>
                  <a:schemeClr val="tx2"/>
                </a:solidFill>
              </a:rPr>
              <a:t> (</a:t>
            </a:r>
            <a:r>
              <a:rPr lang="en-US" sz="4300" b="1" dirty="0" smtClean="0">
                <a:solidFill>
                  <a:schemeClr val="tx2"/>
                </a:solidFill>
              </a:rPr>
              <a:t>i1 </a:t>
            </a:r>
            <a:r>
              <a:rPr lang="ka-GE" sz="4300" b="1" dirty="0" smtClean="0">
                <a:solidFill>
                  <a:schemeClr val="tx2"/>
                </a:solidFill>
              </a:rPr>
              <a:t> ყველაზე ასაკოვანი )</a:t>
            </a:r>
          </a:p>
          <a:p>
            <a:pPr algn="just">
              <a:buFont typeface="Wingdings" pitchFamily="2" charset="2"/>
              <a:buChar char="Ø"/>
            </a:pPr>
            <a:r>
              <a:rPr lang="ka-GE" sz="4300" b="1" dirty="0" smtClean="0">
                <a:solidFill>
                  <a:schemeClr val="tx2"/>
                </a:solidFill>
              </a:rPr>
              <a:t>ჩარჩოები - </a:t>
            </a:r>
            <a:r>
              <a:rPr lang="en-US" sz="4300" b="1" dirty="0" smtClean="0">
                <a:solidFill>
                  <a:schemeClr val="tx2"/>
                </a:solidFill>
              </a:rPr>
              <a:t>i3-</a:t>
            </a:r>
            <a:r>
              <a:rPr lang="ka-GE" sz="4300" b="1" dirty="0" smtClean="0">
                <a:solidFill>
                  <a:schemeClr val="tx2"/>
                </a:solidFill>
              </a:rPr>
              <a:t>ის რეგიონი</a:t>
            </a:r>
          </a:p>
          <a:p>
            <a:pPr>
              <a:buFont typeface="Wingdings" pitchFamily="2" charset="2"/>
              <a:buChar char="Ø"/>
            </a:pPr>
            <a:r>
              <a:rPr lang="ka-GE" sz="4300" b="1" dirty="0" smtClean="0">
                <a:solidFill>
                  <a:schemeClr val="tx2"/>
                </a:solidFill>
              </a:rPr>
              <a:t>ისრები - </a:t>
            </a:r>
            <a:r>
              <a:rPr lang="en-US" sz="4300" b="1" dirty="0" smtClean="0">
                <a:solidFill>
                  <a:schemeClr val="tx2"/>
                </a:solidFill>
              </a:rPr>
              <a:t>DR5-VENUS-</a:t>
            </a:r>
            <a:r>
              <a:rPr lang="ka-GE" sz="4300" b="1" dirty="0" smtClean="0">
                <a:solidFill>
                  <a:schemeClr val="tx2"/>
                </a:solidFill>
              </a:rPr>
              <a:t>ის ექსპრესიის მაქსიმუმი</a:t>
            </a:r>
          </a:p>
          <a:p>
            <a:pPr>
              <a:buNone/>
            </a:pPr>
            <a:endParaRPr lang="en-US" sz="4300" b="1" dirty="0" smtClean="0">
              <a:solidFill>
                <a:schemeClr val="tx2"/>
              </a:solidFill>
            </a:endParaRPr>
          </a:p>
          <a:p>
            <a:pPr>
              <a:buNone/>
            </a:pPr>
            <a:r>
              <a:rPr lang="en-US" sz="4300" b="1" dirty="0" smtClean="0">
                <a:solidFill>
                  <a:schemeClr val="tx2"/>
                </a:solidFill>
              </a:rPr>
              <a:t>B -</a:t>
            </a:r>
            <a:r>
              <a:rPr lang="ka-GE" sz="4300" b="1" dirty="0" smtClean="0">
                <a:solidFill>
                  <a:schemeClr val="tx2"/>
                </a:solidFill>
              </a:rPr>
              <a:t>  შავი კონტურები - ფოთლის ჩანასახი, რომლის იღლიაშიც მოგვიანებით ფოთლის იღლიის მერისტემა განვითარდება.; </a:t>
            </a:r>
            <a:r>
              <a:rPr lang="en-US" sz="4300" b="1" dirty="0" smtClean="0">
                <a:solidFill>
                  <a:schemeClr val="tx2"/>
                </a:solidFill>
              </a:rPr>
              <a:t>C- DR5-VENUS-</a:t>
            </a:r>
            <a:r>
              <a:rPr lang="ka-GE" sz="4300" b="1" dirty="0" smtClean="0">
                <a:solidFill>
                  <a:schemeClr val="tx2"/>
                </a:solidFill>
              </a:rPr>
              <a:t>ის სიგნალის  ინტენსივობა</a:t>
            </a:r>
          </a:p>
          <a:p>
            <a:pPr>
              <a:buNone/>
            </a:pPr>
            <a:r>
              <a:rPr lang="en-US" sz="4300" b="1" dirty="0" smtClean="0">
                <a:solidFill>
                  <a:schemeClr val="tx2"/>
                </a:solidFill>
              </a:rPr>
              <a:t>DR5-VENUS-</a:t>
            </a:r>
            <a:r>
              <a:rPr lang="ka-GE" sz="4300" b="1" dirty="0" smtClean="0">
                <a:solidFill>
                  <a:schemeClr val="tx2"/>
                </a:solidFill>
              </a:rPr>
              <a:t>ის    ექსპრესია   გვიჩვენებს მომავალი       ფოთლის     იღლიის მერისტემის  ადგილმდებარეობას</a:t>
            </a:r>
            <a:r>
              <a:rPr lang="ka-GE" sz="4300" dirty="0" smtClean="0">
                <a:solidFill>
                  <a:schemeClr val="tx2"/>
                </a:solidFill>
              </a:rPr>
              <a:t>.</a:t>
            </a:r>
          </a:p>
          <a:p>
            <a:pPr>
              <a:buFont typeface="Wingdings" pitchFamily="2" charset="2"/>
              <a:buChar char="Ø"/>
            </a:pPr>
            <a:endParaRPr lang="ka-GE" sz="2000" dirty="0" smtClean="0"/>
          </a:p>
          <a:p>
            <a:pPr>
              <a:buFont typeface="Wingdings" pitchFamily="2" charset="2"/>
              <a:buChar char="Ø"/>
            </a:pPr>
            <a:endParaRPr lang="en-US" sz="2000" dirty="0"/>
          </a:p>
        </p:txBody>
      </p:sp>
      <p:pic>
        <p:nvPicPr>
          <p:cNvPr id="1026" name="Picture 2"/>
          <p:cNvPicPr>
            <a:picLocks noChangeAspect="1" noChangeArrowheads="1"/>
          </p:cNvPicPr>
          <p:nvPr/>
        </p:nvPicPr>
        <p:blipFill>
          <a:blip r:embed="rId2"/>
          <a:srcRect/>
          <a:stretch>
            <a:fillRect/>
          </a:stretch>
        </p:blipFill>
        <p:spPr bwMode="auto">
          <a:xfrm>
            <a:off x="1295400" y="990600"/>
            <a:ext cx="6543675" cy="3686175"/>
          </a:xfrm>
          <a:prstGeom prst="rect">
            <a:avLst/>
          </a:prstGeom>
          <a:noFill/>
          <a:ln w="9525">
            <a:noFill/>
            <a:miter lim="800000"/>
            <a:headEnd/>
            <a:tailEnd/>
          </a:ln>
          <a:effectLst/>
        </p:spPr>
      </p:pic>
      <p:sp>
        <p:nvSpPr>
          <p:cNvPr id="7" name="TextBox 6"/>
          <p:cNvSpPr txBox="1"/>
          <p:nvPr/>
        </p:nvSpPr>
        <p:spPr>
          <a:xfrm>
            <a:off x="1295400" y="1219200"/>
            <a:ext cx="324128" cy="369332"/>
          </a:xfrm>
          <a:prstGeom prst="rect">
            <a:avLst/>
          </a:prstGeom>
          <a:noFill/>
        </p:spPr>
        <p:txBody>
          <a:bodyPr wrap="none" rtlCol="0">
            <a:spAutoFit/>
          </a:bodyPr>
          <a:lstStyle/>
          <a:p>
            <a:r>
              <a:rPr lang="en-US" b="1" dirty="0" smtClean="0">
                <a:solidFill>
                  <a:schemeClr val="bg1"/>
                </a:solidFill>
              </a:rPr>
              <a:t>A</a:t>
            </a:r>
            <a:endParaRPr lang="en-US" b="1" dirty="0">
              <a:solidFill>
                <a:schemeClr val="bg1"/>
              </a:solidFill>
            </a:endParaRPr>
          </a:p>
        </p:txBody>
      </p:sp>
      <p:sp>
        <p:nvSpPr>
          <p:cNvPr id="8" name="TextBox 7"/>
          <p:cNvSpPr txBox="1"/>
          <p:nvPr/>
        </p:nvSpPr>
        <p:spPr>
          <a:xfrm>
            <a:off x="1295400" y="2514600"/>
            <a:ext cx="309700" cy="369332"/>
          </a:xfrm>
          <a:prstGeom prst="rect">
            <a:avLst/>
          </a:prstGeom>
          <a:noFill/>
        </p:spPr>
        <p:txBody>
          <a:bodyPr wrap="none" rtlCol="0">
            <a:spAutoFit/>
          </a:bodyPr>
          <a:lstStyle/>
          <a:p>
            <a:r>
              <a:rPr lang="en-US" dirty="0" smtClean="0">
                <a:solidFill>
                  <a:schemeClr val="bg1"/>
                </a:solidFill>
              </a:rPr>
              <a:t>B</a:t>
            </a:r>
            <a:endParaRPr lang="en-US" dirty="0">
              <a:solidFill>
                <a:schemeClr val="bg1"/>
              </a:solidFill>
            </a:endParaRPr>
          </a:p>
        </p:txBody>
      </p:sp>
      <p:sp>
        <p:nvSpPr>
          <p:cNvPr id="9" name="TextBox 8"/>
          <p:cNvSpPr txBox="1"/>
          <p:nvPr/>
        </p:nvSpPr>
        <p:spPr>
          <a:xfrm>
            <a:off x="4953000" y="990600"/>
            <a:ext cx="386644" cy="276999"/>
          </a:xfrm>
          <a:prstGeom prst="rect">
            <a:avLst/>
          </a:prstGeom>
          <a:noFill/>
        </p:spPr>
        <p:txBody>
          <a:bodyPr wrap="none" rtlCol="0">
            <a:spAutoFit/>
          </a:bodyPr>
          <a:lstStyle/>
          <a:p>
            <a:r>
              <a:rPr lang="ka-GE" sz="1200" dirty="0" smtClean="0">
                <a:solidFill>
                  <a:schemeClr val="bg1"/>
                </a:solidFill>
              </a:rPr>
              <a:t>სთ</a:t>
            </a:r>
            <a:endParaRPr lang="en-US" sz="1200" dirty="0">
              <a:solidFill>
                <a:schemeClr val="bg1"/>
              </a:solidFill>
            </a:endParaRPr>
          </a:p>
        </p:txBody>
      </p:sp>
      <p:sp>
        <p:nvSpPr>
          <p:cNvPr id="10" name="TextBox 9"/>
          <p:cNvSpPr txBox="1"/>
          <p:nvPr/>
        </p:nvSpPr>
        <p:spPr>
          <a:xfrm>
            <a:off x="6934200" y="990600"/>
            <a:ext cx="386644" cy="276999"/>
          </a:xfrm>
          <a:prstGeom prst="rect">
            <a:avLst/>
          </a:prstGeom>
          <a:noFill/>
        </p:spPr>
        <p:txBody>
          <a:bodyPr wrap="none" rtlCol="0">
            <a:spAutoFit/>
          </a:bodyPr>
          <a:lstStyle/>
          <a:p>
            <a:r>
              <a:rPr lang="ka-GE" sz="1200" dirty="0" smtClean="0">
                <a:solidFill>
                  <a:schemeClr val="bg1"/>
                </a:solidFill>
              </a:rPr>
              <a:t>სთ</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495800"/>
            <a:ext cx="8991600" cy="2362200"/>
          </a:xfrm>
        </p:spPr>
        <p:txBody>
          <a:bodyPr>
            <a:normAutofit fontScale="85000" lnSpcReduction="10000"/>
          </a:bodyPr>
          <a:lstStyle/>
          <a:p>
            <a:pPr algn="just">
              <a:buFont typeface="Wingdings" pitchFamily="2" charset="2"/>
              <a:buChar char="Ø"/>
            </a:pPr>
            <a:r>
              <a:rPr lang="ka-GE" sz="1800" b="1" dirty="0" smtClean="0">
                <a:solidFill>
                  <a:schemeClr val="tx2"/>
                </a:solidFill>
              </a:rPr>
              <a:t>ვარდისფერი კონტურები</a:t>
            </a:r>
            <a:r>
              <a:rPr lang="en-US" sz="1800" b="1" dirty="0" smtClean="0">
                <a:solidFill>
                  <a:schemeClr val="tx2"/>
                </a:solidFill>
              </a:rPr>
              <a:t> - </a:t>
            </a:r>
            <a:r>
              <a:rPr lang="ka-GE" sz="1800" b="1" dirty="0" smtClean="0">
                <a:solidFill>
                  <a:schemeClr val="tx2"/>
                </a:solidFill>
              </a:rPr>
              <a:t> ღეროვანი უჯრედების პოპულაცია   აპიკალურ მერისტემაში T</a:t>
            </a:r>
            <a:r>
              <a:rPr lang="ka-GE" sz="1800" b="1" baseline="-25000" dirty="0" smtClean="0">
                <a:solidFill>
                  <a:schemeClr val="tx2"/>
                </a:solidFill>
              </a:rPr>
              <a:t>0</a:t>
            </a:r>
            <a:r>
              <a:rPr lang="ka-GE" sz="1800" b="1" dirty="0" smtClean="0">
                <a:solidFill>
                  <a:schemeClr val="tx2"/>
                </a:solidFill>
              </a:rPr>
              <a:t>-ზე;</a:t>
            </a:r>
            <a:endParaRPr lang="en-US" sz="1800" b="1" dirty="0" smtClean="0">
              <a:solidFill>
                <a:schemeClr val="tx2"/>
              </a:solidFill>
            </a:endParaRPr>
          </a:p>
          <a:p>
            <a:pPr algn="just">
              <a:buFont typeface="Wingdings" pitchFamily="2" charset="2"/>
              <a:buChar char="Ø"/>
            </a:pPr>
            <a:r>
              <a:rPr lang="ka-GE" sz="1800" b="1" dirty="0" smtClean="0">
                <a:solidFill>
                  <a:schemeClr val="tx2"/>
                </a:solidFill>
              </a:rPr>
              <a:t>ვარკვლავები</a:t>
            </a:r>
            <a:r>
              <a:rPr lang="en-US" sz="1800" b="1" dirty="0" smtClean="0">
                <a:solidFill>
                  <a:schemeClr val="tx2"/>
                </a:solidFill>
              </a:rPr>
              <a:t> - </a:t>
            </a:r>
            <a:r>
              <a:rPr lang="ka-GE" sz="1800" b="1" dirty="0" smtClean="0">
                <a:solidFill>
                  <a:schemeClr val="tx2"/>
                </a:solidFill>
              </a:rPr>
              <a:t>აპიკალური  მერისტემის ცენტრში ღეროვანი უჯრედები;</a:t>
            </a:r>
            <a:endParaRPr lang="en-US" sz="1800" b="1" dirty="0" smtClean="0">
              <a:solidFill>
                <a:schemeClr val="tx2"/>
              </a:solidFill>
            </a:endParaRPr>
          </a:p>
          <a:p>
            <a:pPr algn="just">
              <a:buFont typeface="Wingdings" pitchFamily="2" charset="2"/>
              <a:buChar char="Ø"/>
            </a:pPr>
            <a:r>
              <a:rPr lang="ka-GE" sz="1800" b="1" dirty="0" smtClean="0">
                <a:solidFill>
                  <a:schemeClr val="tx2"/>
                </a:solidFill>
              </a:rPr>
              <a:t>შავი კონტურები</a:t>
            </a:r>
            <a:r>
              <a:rPr lang="en-US" sz="1800" b="1" dirty="0" smtClean="0">
                <a:solidFill>
                  <a:schemeClr val="tx2"/>
                </a:solidFill>
              </a:rPr>
              <a:t> -</a:t>
            </a:r>
            <a:r>
              <a:rPr lang="ka-GE" sz="1800" b="1" dirty="0" smtClean="0">
                <a:solidFill>
                  <a:schemeClr val="tx2"/>
                </a:solidFill>
              </a:rPr>
              <a:t> მორფოლოგიურად გარჩევადი ფოთლის იღლიის მერისტემები;</a:t>
            </a:r>
            <a:endParaRPr lang="en-US" sz="1800" b="1" dirty="0" smtClean="0">
              <a:solidFill>
                <a:schemeClr val="tx2"/>
              </a:solidFill>
            </a:endParaRPr>
          </a:p>
          <a:p>
            <a:pPr algn="just">
              <a:buFont typeface="Wingdings" pitchFamily="2" charset="2"/>
              <a:buChar char="Ø"/>
            </a:pPr>
            <a:r>
              <a:rPr lang="ka-GE" sz="1800" b="1" dirty="0" smtClean="0">
                <a:solidFill>
                  <a:schemeClr val="tx2"/>
                </a:solidFill>
              </a:rPr>
              <a:t>თეთრი კონტურები</a:t>
            </a:r>
            <a:r>
              <a:rPr lang="en-US" sz="1800" b="1" dirty="0" smtClean="0">
                <a:solidFill>
                  <a:schemeClr val="tx2"/>
                </a:solidFill>
              </a:rPr>
              <a:t> - </a:t>
            </a:r>
            <a:r>
              <a:rPr lang="ka-GE" sz="1800" b="1" dirty="0" smtClean="0">
                <a:solidFill>
                  <a:schemeClr val="tx2"/>
                </a:solidFill>
              </a:rPr>
              <a:t>სამაგალითო უჯრედული კლონები</a:t>
            </a:r>
            <a:r>
              <a:rPr lang="en-US" sz="1800" b="1" dirty="0" smtClean="0">
                <a:solidFill>
                  <a:schemeClr val="tx2"/>
                </a:solidFill>
              </a:rPr>
              <a:t> (?);</a:t>
            </a:r>
            <a:r>
              <a:rPr lang="ka-GE" sz="1800" b="1" dirty="0" smtClean="0">
                <a:solidFill>
                  <a:schemeClr val="tx2"/>
                </a:solidFill>
              </a:rPr>
              <a:t> </a:t>
            </a:r>
            <a:r>
              <a:rPr lang="en-US" sz="1800" b="1" dirty="0" smtClean="0">
                <a:solidFill>
                  <a:schemeClr val="tx2"/>
                </a:solidFill>
              </a:rPr>
              <a:t>white outlines, exemplary cell clones; </a:t>
            </a:r>
            <a:r>
              <a:rPr lang="en-US" sz="1800" dirty="0" smtClean="0"/>
              <a:t/>
            </a:r>
            <a:br>
              <a:rPr lang="en-US" sz="1800" dirty="0" smtClean="0"/>
            </a:br>
            <a:endParaRPr lang="en-US" sz="1800" b="1" dirty="0" smtClean="0">
              <a:solidFill>
                <a:schemeClr val="tx2"/>
              </a:solidFill>
            </a:endParaRPr>
          </a:p>
          <a:p>
            <a:pPr algn="just">
              <a:buFont typeface="Wingdings" pitchFamily="2" charset="2"/>
              <a:buChar char="Ø"/>
            </a:pPr>
            <a:r>
              <a:rPr lang="ka-GE" sz="1800" b="1" dirty="0" smtClean="0">
                <a:solidFill>
                  <a:schemeClr val="tx2"/>
                </a:solidFill>
              </a:rPr>
              <a:t>ლურჯი, მწვანე წერტილები T</a:t>
            </a:r>
            <a:r>
              <a:rPr lang="ka-GE" sz="1800" b="1" baseline="-25000" dirty="0" smtClean="0">
                <a:solidFill>
                  <a:schemeClr val="tx2"/>
                </a:solidFill>
              </a:rPr>
              <a:t>0</a:t>
            </a:r>
            <a:r>
              <a:rPr lang="ka-GE" sz="1800" b="1" dirty="0" smtClean="0">
                <a:solidFill>
                  <a:schemeClr val="tx2"/>
                </a:solidFill>
              </a:rPr>
              <a:t> + 214 hr-ზე, ფოთლის იღლიის მერისტემის და ფოთლის   უჯრედები,</a:t>
            </a:r>
            <a:endParaRPr lang="en-US" sz="1800" b="1" dirty="0" smtClean="0">
              <a:solidFill>
                <a:schemeClr val="tx2"/>
              </a:solidFill>
            </a:endParaRPr>
          </a:p>
          <a:p>
            <a:pPr algn="just">
              <a:buFont typeface="Wingdings" pitchFamily="2" charset="2"/>
              <a:buChar char="Ø"/>
            </a:pPr>
            <a:r>
              <a:rPr lang="ka-GE" sz="1800" b="1" dirty="0" smtClean="0">
                <a:solidFill>
                  <a:schemeClr val="tx2"/>
                </a:solidFill>
              </a:rPr>
              <a:t>ისრები - DR5-VENUS-ის  მაქსიმალური ექსპრესია</a:t>
            </a:r>
            <a:endParaRPr lang="en-US" sz="1800" b="1" dirty="0" smtClean="0">
              <a:solidFill>
                <a:schemeClr val="tx2"/>
              </a:solidFill>
            </a:endParaRPr>
          </a:p>
          <a:p>
            <a:pPr algn="just">
              <a:buFont typeface="Wingdings" pitchFamily="2" charset="2"/>
              <a:buChar char="Ø"/>
            </a:pPr>
            <a:endParaRPr lang="en-US" sz="1800" dirty="0">
              <a:solidFill>
                <a:schemeClr val="tx2"/>
              </a:solidFill>
            </a:endParaRPr>
          </a:p>
        </p:txBody>
      </p:sp>
      <p:sp>
        <p:nvSpPr>
          <p:cNvPr id="4" name="Slide Number Placeholder 3"/>
          <p:cNvSpPr>
            <a:spLocks noGrp="1"/>
          </p:cNvSpPr>
          <p:nvPr>
            <p:ph type="sldNum" sz="quarter" idx="12"/>
          </p:nvPr>
        </p:nvSpPr>
        <p:spPr/>
        <p:txBody>
          <a:bodyPr/>
          <a:lstStyle/>
          <a:p>
            <a:fld id="{D635BDCC-B6C3-45C9-A3BB-6565A5C2F54D}" type="slidenum">
              <a:rPr lang="en-US" smtClean="0"/>
              <a:pPr/>
              <a:t>28</a:t>
            </a:fld>
            <a:endParaRPr lang="en-US"/>
          </a:p>
        </p:txBody>
      </p:sp>
      <p:sp>
        <p:nvSpPr>
          <p:cNvPr id="5" name="TextBox 4"/>
          <p:cNvSpPr txBox="1"/>
          <p:nvPr/>
        </p:nvSpPr>
        <p:spPr>
          <a:xfrm>
            <a:off x="990600" y="304800"/>
            <a:ext cx="7239000" cy="1569660"/>
          </a:xfrm>
          <a:prstGeom prst="rect">
            <a:avLst/>
          </a:prstGeom>
          <a:noFill/>
        </p:spPr>
        <p:txBody>
          <a:bodyPr wrap="square" rtlCol="0">
            <a:spAutoFit/>
          </a:bodyPr>
          <a:lstStyle/>
          <a:p>
            <a:pPr algn="just"/>
            <a:r>
              <a:rPr lang="ka-GE" sz="2400" b="1" dirty="0" smtClean="0">
                <a:solidFill>
                  <a:schemeClr val="tx2"/>
                </a:solidFill>
              </a:rPr>
              <a:t>არაბიდოპსის ყლორტის კენწეროს ფოტოები ვეგეტატიური ფაზიდან (T</a:t>
            </a:r>
            <a:r>
              <a:rPr lang="ka-GE" sz="2400" b="1" baseline="-25000" dirty="0" smtClean="0">
                <a:solidFill>
                  <a:schemeClr val="tx2"/>
                </a:solidFill>
              </a:rPr>
              <a:t>0</a:t>
            </a:r>
            <a:r>
              <a:rPr lang="ka-GE" sz="2400" b="1" dirty="0" smtClean="0">
                <a:solidFill>
                  <a:schemeClr val="tx2"/>
                </a:solidFill>
              </a:rPr>
              <a:t>) ადრეული რეპროდუქტიულ ფაზამდე T</a:t>
            </a:r>
            <a:r>
              <a:rPr lang="ka-GE" sz="2400" b="1" baseline="-25000" dirty="0" smtClean="0">
                <a:solidFill>
                  <a:schemeClr val="tx2"/>
                </a:solidFill>
              </a:rPr>
              <a:t>0</a:t>
            </a:r>
            <a:r>
              <a:rPr lang="ka-GE" sz="2400" b="1" dirty="0" smtClean="0">
                <a:solidFill>
                  <a:schemeClr val="tx2"/>
                </a:solidFill>
              </a:rPr>
              <a:t>+214 სთ -ზე.</a:t>
            </a:r>
            <a:endParaRPr lang="en-US" sz="2400" b="1" dirty="0" smtClean="0">
              <a:solidFill>
                <a:schemeClr val="tx2"/>
              </a:solidFill>
            </a:endParaRPr>
          </a:p>
          <a:p>
            <a:pPr algn="ctr"/>
            <a:endParaRPr lang="en-US" sz="2400" b="1" dirty="0" smtClean="0">
              <a:solidFill>
                <a:schemeClr val="tx2"/>
              </a:solidFill>
            </a:endParaRPr>
          </a:p>
        </p:txBody>
      </p:sp>
      <p:pic>
        <p:nvPicPr>
          <p:cNvPr id="6" name="Picture 5"/>
          <p:cNvPicPr/>
          <p:nvPr/>
        </p:nvPicPr>
        <p:blipFill>
          <a:blip r:embed="rId2"/>
          <a:srcRect/>
          <a:stretch>
            <a:fillRect/>
          </a:stretch>
        </p:blipFill>
        <p:spPr bwMode="auto">
          <a:xfrm>
            <a:off x="609600" y="1752600"/>
            <a:ext cx="76962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638800"/>
            <a:ext cx="8458200" cy="914400"/>
          </a:xfrm>
        </p:spPr>
        <p:txBody>
          <a:bodyPr>
            <a:normAutofit fontScale="55000" lnSpcReduction="20000"/>
          </a:bodyPr>
          <a:lstStyle/>
          <a:p>
            <a:pPr lvl="0" algn="just">
              <a:buNone/>
            </a:pPr>
            <a:endParaRPr lang="en-US" b="1" dirty="0" smtClean="0">
              <a:solidFill>
                <a:schemeClr val="tx2"/>
              </a:solidFill>
            </a:endParaRPr>
          </a:p>
          <a:p>
            <a:pPr algn="just">
              <a:buFont typeface="Wingdings" pitchFamily="2" charset="2"/>
              <a:buChar char="Ø"/>
            </a:pPr>
            <a:r>
              <a:rPr lang="ka-GE" b="1" dirty="0" smtClean="0">
                <a:solidFill>
                  <a:schemeClr val="tx2"/>
                </a:solidFill>
              </a:rPr>
              <a:t>მწვანე წერტილები</a:t>
            </a:r>
            <a:r>
              <a:rPr lang="en-US" b="1" dirty="0" smtClean="0">
                <a:solidFill>
                  <a:schemeClr val="tx2"/>
                </a:solidFill>
              </a:rPr>
              <a:t> - </a:t>
            </a:r>
            <a:r>
              <a:rPr lang="ka-GE" b="1" dirty="0" smtClean="0">
                <a:solidFill>
                  <a:schemeClr val="tx2"/>
                </a:solidFill>
              </a:rPr>
              <a:t>ფოთლის უჯრედები</a:t>
            </a:r>
          </a:p>
          <a:p>
            <a:pPr algn="just">
              <a:buFont typeface="Wingdings" pitchFamily="2" charset="2"/>
              <a:buChar char="Ø"/>
            </a:pPr>
            <a:r>
              <a:rPr lang="ka-GE" b="1" dirty="0" smtClean="0">
                <a:solidFill>
                  <a:schemeClr val="tx2"/>
                </a:solidFill>
              </a:rPr>
              <a:t> ლურჯი წერტილები - ფოთლის იღლიის მერისტემის T</a:t>
            </a:r>
            <a:r>
              <a:rPr lang="ka-GE" b="1" baseline="-25000" dirty="0" smtClean="0">
                <a:solidFill>
                  <a:schemeClr val="tx2"/>
                </a:solidFill>
              </a:rPr>
              <a:t>0</a:t>
            </a:r>
            <a:r>
              <a:rPr lang="ka-GE" b="1" dirty="0" smtClean="0">
                <a:solidFill>
                  <a:schemeClr val="tx2"/>
                </a:solidFill>
              </a:rPr>
              <a:t> + 214 სთ-ზე. </a:t>
            </a:r>
            <a:endParaRPr lang="en-US" dirty="0"/>
          </a:p>
        </p:txBody>
      </p:sp>
      <p:sp>
        <p:nvSpPr>
          <p:cNvPr id="4" name="Slide Number Placeholder 3"/>
          <p:cNvSpPr>
            <a:spLocks noGrp="1"/>
          </p:cNvSpPr>
          <p:nvPr>
            <p:ph type="sldNum" sz="quarter" idx="12"/>
          </p:nvPr>
        </p:nvSpPr>
        <p:spPr/>
        <p:txBody>
          <a:bodyPr/>
          <a:lstStyle/>
          <a:p>
            <a:fld id="{D635BDCC-B6C3-45C9-A3BB-6565A5C2F54D}" type="slidenum">
              <a:rPr lang="en-US" smtClean="0"/>
              <a:pPr/>
              <a:t>29</a:t>
            </a:fld>
            <a:endParaRPr lang="en-US"/>
          </a:p>
        </p:txBody>
      </p:sp>
      <p:pic>
        <p:nvPicPr>
          <p:cNvPr id="5" name="Picture 4"/>
          <p:cNvPicPr/>
          <p:nvPr/>
        </p:nvPicPr>
        <p:blipFill>
          <a:blip r:embed="rId2"/>
          <a:srcRect/>
          <a:stretch>
            <a:fillRect/>
          </a:stretch>
        </p:blipFill>
        <p:spPr bwMode="auto">
          <a:xfrm>
            <a:off x="685800" y="1143000"/>
            <a:ext cx="7620000" cy="4648200"/>
          </a:xfrm>
          <a:prstGeom prst="rect">
            <a:avLst/>
          </a:prstGeom>
          <a:noFill/>
          <a:ln w="9525">
            <a:noFill/>
            <a:miter lim="800000"/>
            <a:headEnd/>
            <a:tailEnd/>
          </a:ln>
        </p:spPr>
      </p:pic>
      <p:sp>
        <p:nvSpPr>
          <p:cNvPr id="6" name="Content Placeholder 2"/>
          <p:cNvSpPr txBox="1">
            <a:spLocks/>
          </p:cNvSpPr>
          <p:nvPr/>
        </p:nvSpPr>
        <p:spPr>
          <a:xfrm>
            <a:off x="0" y="304800"/>
            <a:ext cx="8991600" cy="914400"/>
          </a:xfrm>
          <a:prstGeom prst="rect">
            <a:avLst/>
          </a:prstGeom>
        </p:spPr>
        <p:txBody>
          <a:bodyPr vert="horz" lIns="91440" tIns="45720" rIns="91440" bIns="45720" rtlCol="0">
            <a:normAutofit fontScale="925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ka-GE" sz="2600" b="1" i="0" u="none" strike="noStrike" kern="1200" cap="none" spc="0" normalizeH="0" baseline="0" noProof="0" dirty="0" smtClean="0">
                <a:ln>
                  <a:noFill/>
                </a:ln>
                <a:solidFill>
                  <a:schemeClr val="tx2"/>
                </a:solidFill>
                <a:effectLst/>
                <a:uLnTx/>
                <a:uFillTx/>
                <a:latin typeface="+mn-lt"/>
                <a:ea typeface="+mn-ea"/>
                <a:cs typeface="+mn-cs"/>
              </a:rPr>
              <a:t>      უჯრედული ხაზის დიაგრამა, რომელიც აჩვენებს აპიკალური მერისტემიდან ერთი ცალი უჯრედის </a:t>
            </a:r>
            <a:r>
              <a:rPr kumimoji="0" lang="ka-GE" sz="2600" b="1" i="0" u="none" strike="noStrike" kern="1200" cap="none" spc="0" normalizeH="0" noProof="0" dirty="0" smtClean="0">
                <a:ln>
                  <a:noFill/>
                </a:ln>
                <a:solidFill>
                  <a:schemeClr val="tx2"/>
                </a:solidFill>
                <a:effectLst/>
                <a:uLnTx/>
                <a:uFillTx/>
                <a:latin typeface="+mn-lt"/>
                <a:ea typeface="+mn-ea"/>
                <a:cs typeface="+mn-cs"/>
              </a:rPr>
              <a:t> დაყოფას.</a:t>
            </a:r>
            <a:endParaRPr kumimoji="0" lang="ka-GE" sz="26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35BDCC-B6C3-45C9-A3BB-6565A5C2F54D}" type="slidenum">
              <a:rPr lang="en-US" smtClean="0"/>
              <a:pPr/>
              <a:t>3</a:t>
            </a:fld>
            <a:endParaRPr lang="en-US"/>
          </a:p>
        </p:txBody>
      </p:sp>
      <p:pic>
        <p:nvPicPr>
          <p:cNvPr id="3076" name="Picture 4" descr="Leonard Hayflick The Hayflick Limit Why You Won39t Live Forever Healthy"/>
          <p:cNvPicPr>
            <a:picLocks noChangeAspect="1" noChangeArrowheads="1"/>
          </p:cNvPicPr>
          <p:nvPr/>
        </p:nvPicPr>
        <p:blipFill>
          <a:blip r:embed="rId2"/>
          <a:srcRect/>
          <a:stretch>
            <a:fillRect/>
          </a:stretch>
        </p:blipFill>
        <p:spPr bwMode="auto">
          <a:xfrm>
            <a:off x="838200" y="381000"/>
            <a:ext cx="5410200" cy="3606800"/>
          </a:xfrm>
          <a:prstGeom prst="rect">
            <a:avLst/>
          </a:prstGeom>
          <a:noFill/>
        </p:spPr>
      </p:pic>
      <p:pic>
        <p:nvPicPr>
          <p:cNvPr id="3077" name="Picture 5"/>
          <p:cNvPicPr>
            <a:picLocks noChangeAspect="1" noChangeArrowheads="1"/>
          </p:cNvPicPr>
          <p:nvPr/>
        </p:nvPicPr>
        <p:blipFill>
          <a:blip r:embed="rId3"/>
          <a:srcRect/>
          <a:stretch>
            <a:fillRect/>
          </a:stretch>
        </p:blipFill>
        <p:spPr bwMode="auto">
          <a:xfrm>
            <a:off x="685800" y="3886200"/>
            <a:ext cx="3276600" cy="2692553"/>
          </a:xfrm>
          <a:prstGeom prst="rect">
            <a:avLst/>
          </a:prstGeom>
          <a:noFill/>
          <a:ln w="9525">
            <a:noFill/>
            <a:miter lim="800000"/>
            <a:headEnd/>
            <a:tailEnd/>
          </a:ln>
          <a:effectLst/>
        </p:spPr>
      </p:pic>
      <p:pic>
        <p:nvPicPr>
          <p:cNvPr id="3078" name="Picture 6"/>
          <p:cNvPicPr>
            <a:picLocks noChangeAspect="1" noChangeArrowheads="1"/>
          </p:cNvPicPr>
          <p:nvPr/>
        </p:nvPicPr>
        <p:blipFill>
          <a:blip r:embed="rId4"/>
          <a:srcRect/>
          <a:stretch>
            <a:fillRect/>
          </a:stretch>
        </p:blipFill>
        <p:spPr bwMode="auto">
          <a:xfrm>
            <a:off x="3962400" y="3867150"/>
            <a:ext cx="3143250" cy="2990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648200"/>
            <a:ext cx="8382000" cy="2209800"/>
          </a:xfrm>
        </p:spPr>
        <p:txBody>
          <a:bodyPr>
            <a:normAutofit fontScale="70000" lnSpcReduction="20000"/>
          </a:bodyPr>
          <a:lstStyle/>
          <a:p>
            <a:pPr algn="just">
              <a:buNone/>
            </a:pPr>
            <a:r>
              <a:rPr lang="en-US" b="1" dirty="0" smtClean="0"/>
              <a:t>      </a:t>
            </a:r>
            <a:r>
              <a:rPr lang="ka-GE" b="1" dirty="0" smtClean="0">
                <a:solidFill>
                  <a:schemeClr val="tx2"/>
                </a:solidFill>
              </a:rPr>
              <a:t>უჯრედული დაყოფის რაოდენობის დამოკიდებულება  უჯრედულ რაოდენობასთან  უჯრედების გადაადგილების დროს აპიკალური მერისტემის  ღეროვანი უჯრედების პოპულაციიდან ფოთლის იღლიის მერისტემებამდე. </a:t>
            </a:r>
          </a:p>
          <a:p>
            <a:pPr algn="just">
              <a:buNone/>
            </a:pPr>
            <a:r>
              <a:rPr lang="ka-GE" b="1" dirty="0" smtClean="0">
                <a:solidFill>
                  <a:schemeClr val="tx2"/>
                </a:solidFill>
              </a:rPr>
              <a:t>       </a:t>
            </a:r>
          </a:p>
          <a:p>
            <a:pPr algn="just">
              <a:buNone/>
            </a:pPr>
            <a:r>
              <a:rPr lang="ka-GE" b="1" dirty="0" smtClean="0">
                <a:solidFill>
                  <a:schemeClr val="tx2"/>
                </a:solidFill>
              </a:rPr>
              <a:t>      ეფუძნება 5 კენწეროდან განვითარებული 23 ფოთლის იღლიის მერისტემის ანალიზს, n = 368 უჯრედს.</a:t>
            </a:r>
            <a:r>
              <a:rPr lang="en-US" b="1" dirty="0" smtClean="0">
                <a:solidFill>
                  <a:schemeClr val="tx2"/>
                </a:solidFill>
              </a:rPr>
              <a:t> </a:t>
            </a:r>
          </a:p>
        </p:txBody>
      </p:sp>
      <p:sp>
        <p:nvSpPr>
          <p:cNvPr id="4" name="Slide Number Placeholder 3"/>
          <p:cNvSpPr>
            <a:spLocks noGrp="1"/>
          </p:cNvSpPr>
          <p:nvPr>
            <p:ph type="sldNum" sz="quarter" idx="12"/>
          </p:nvPr>
        </p:nvSpPr>
        <p:spPr/>
        <p:txBody>
          <a:bodyPr/>
          <a:lstStyle/>
          <a:p>
            <a:fld id="{D635BDCC-B6C3-45C9-A3BB-6565A5C2F54D}" type="slidenum">
              <a:rPr lang="en-US" smtClean="0"/>
              <a:pPr/>
              <a:t>30</a:t>
            </a:fld>
            <a:endParaRPr lang="en-US"/>
          </a:p>
        </p:txBody>
      </p:sp>
      <p:pic>
        <p:nvPicPr>
          <p:cNvPr id="5" name="Picture 4"/>
          <p:cNvPicPr/>
          <p:nvPr/>
        </p:nvPicPr>
        <p:blipFill>
          <a:blip r:embed="rId2"/>
          <a:srcRect/>
          <a:stretch>
            <a:fillRect/>
          </a:stretch>
        </p:blipFill>
        <p:spPr bwMode="auto">
          <a:xfrm>
            <a:off x="1676400" y="228600"/>
            <a:ext cx="6096000"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799"/>
            <a:ext cx="8458200" cy="4038601"/>
          </a:xfrm>
        </p:spPr>
        <p:txBody>
          <a:bodyPr>
            <a:normAutofit fontScale="70000" lnSpcReduction="20000"/>
          </a:bodyPr>
          <a:lstStyle/>
          <a:p>
            <a:pPr algn="just">
              <a:buFont typeface="Wingdings" pitchFamily="2" charset="2"/>
              <a:buChar char="Ø"/>
            </a:pPr>
            <a:r>
              <a:rPr lang="ka-GE" b="1" dirty="0" smtClean="0">
                <a:solidFill>
                  <a:schemeClr val="tx2"/>
                </a:solidFill>
              </a:rPr>
              <a:t> მცენარეში  ღეროვანი უჯრედები განსხვავდებიან ერთმანეთისაგან დაყოფის ინტენსივობით;</a:t>
            </a:r>
          </a:p>
          <a:p>
            <a:pPr algn="just">
              <a:buNone/>
            </a:pPr>
            <a:r>
              <a:rPr lang="ka-GE" b="1" dirty="0" smtClean="0">
                <a:solidFill>
                  <a:schemeClr val="tx2"/>
                </a:solidFill>
              </a:rPr>
              <a:t>   </a:t>
            </a:r>
          </a:p>
          <a:p>
            <a:pPr algn="just">
              <a:buFont typeface="Wingdings" pitchFamily="2" charset="2"/>
              <a:buChar char="Ø"/>
            </a:pPr>
            <a:r>
              <a:rPr lang="ka-GE" b="1" dirty="0" smtClean="0">
                <a:solidFill>
                  <a:schemeClr val="tx2"/>
                </a:solidFill>
              </a:rPr>
              <a:t>მცენარის ყლორტის აპიკალური მერისტემიდან ფოთლის იღლიის მერისტემის ჩამოყალიბებამდე  უჯრედული დაყოფა შედარებით მცირე ინტენსივობით ხასიათდება, მაშინ როცა მომიჯნავე უჯრედები აქტიურად იყოფა და დიფერენცირდება;</a:t>
            </a:r>
          </a:p>
          <a:p>
            <a:pPr algn="just">
              <a:buNone/>
            </a:pPr>
            <a:endParaRPr lang="ka-GE" b="1" dirty="0" smtClean="0">
              <a:solidFill>
                <a:schemeClr val="tx2"/>
              </a:solidFill>
            </a:endParaRPr>
          </a:p>
          <a:p>
            <a:pPr algn="just">
              <a:buFont typeface="Wingdings" pitchFamily="2" charset="2"/>
              <a:buChar char="Ø"/>
            </a:pPr>
            <a:r>
              <a:rPr lang="ka-GE" b="1" dirty="0" smtClean="0">
                <a:solidFill>
                  <a:schemeClr val="tx2"/>
                </a:solidFill>
              </a:rPr>
              <a:t>ღეროვანი უჯრედების ერთი ნაწილის დაყოფის დაბალი ინტენსივობა იცავს მცენარეს საზიანო სომატური მუტაციების დაგროვებისაგან,  რაც, თავის მხრივ, მცენარის სიცოცხლის ხანგრძლივობის ერთ-ერთი მიზეზია.</a:t>
            </a:r>
            <a:endParaRPr lang="en-US" dirty="0" smtClean="0"/>
          </a:p>
          <a:p>
            <a:pPr algn="just">
              <a:buNone/>
            </a:pPr>
            <a:endParaRPr lang="en-US" b="1" dirty="0" smtClean="0">
              <a:solidFill>
                <a:schemeClr val="tx2"/>
              </a:solidFill>
            </a:endParaRPr>
          </a:p>
          <a:p>
            <a:pPr algn="just">
              <a:buNone/>
            </a:pPr>
            <a:endParaRPr lang="en-US" dirty="0"/>
          </a:p>
        </p:txBody>
      </p:sp>
      <p:sp>
        <p:nvSpPr>
          <p:cNvPr id="4" name="Slide Number Placeholder 3"/>
          <p:cNvSpPr>
            <a:spLocks noGrp="1"/>
          </p:cNvSpPr>
          <p:nvPr>
            <p:ph type="sldNum" sz="quarter" idx="12"/>
          </p:nvPr>
        </p:nvSpPr>
        <p:spPr/>
        <p:txBody>
          <a:bodyPr/>
          <a:lstStyle/>
          <a:p>
            <a:fld id="{D635BDCC-B6C3-45C9-A3BB-6565A5C2F54D}" type="slidenum">
              <a:rPr lang="en-US" smtClean="0"/>
              <a:pPr/>
              <a:t>31</a:t>
            </a:fld>
            <a:endParaRPr lang="en-US"/>
          </a:p>
        </p:txBody>
      </p:sp>
      <p:sp>
        <p:nvSpPr>
          <p:cNvPr id="5" name="Title 4"/>
          <p:cNvSpPr txBox="1">
            <a:spLocks noGrp="1"/>
          </p:cNvSpPr>
          <p:nvPr>
            <p:ph type="title"/>
          </p:nvPr>
        </p:nvSpPr>
        <p:spPr>
          <a:xfrm>
            <a:off x="3810000" y="1295400"/>
            <a:ext cx="2138727" cy="584775"/>
          </a:xfrm>
          <a:prstGeom prst="rect">
            <a:avLst/>
          </a:prstGeom>
          <a:noFill/>
        </p:spPr>
        <p:txBody>
          <a:bodyPr wrap="none" rtlCol="0">
            <a:spAutoFit/>
          </a:bodyPr>
          <a:lstStyle/>
          <a:p>
            <a:r>
              <a:rPr lang="ka-GE" sz="3200" b="1" dirty="0" smtClean="0">
                <a:solidFill>
                  <a:schemeClr val="tx2"/>
                </a:solidFill>
              </a:rPr>
              <a:t>დასკვნები</a:t>
            </a:r>
            <a:endParaRPr lang="en-US" sz="3200" b="1" dirty="0">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458200" cy="5105400"/>
          </a:xfrm>
        </p:spPr>
        <p:txBody>
          <a:bodyPr>
            <a:normAutofit/>
          </a:bodyPr>
          <a:lstStyle/>
          <a:p>
            <a:pPr algn="just">
              <a:buNone/>
            </a:pPr>
            <a:endParaRPr lang="en-US" b="1" dirty="0" smtClean="0">
              <a:solidFill>
                <a:schemeClr val="tx2"/>
              </a:solidFill>
            </a:endParaRPr>
          </a:p>
          <a:p>
            <a:pPr algn="just">
              <a:buNone/>
            </a:pPr>
            <a:endParaRPr lang="en-US" dirty="0"/>
          </a:p>
        </p:txBody>
      </p:sp>
      <p:sp>
        <p:nvSpPr>
          <p:cNvPr id="4" name="Slide Number Placeholder 3"/>
          <p:cNvSpPr>
            <a:spLocks noGrp="1"/>
          </p:cNvSpPr>
          <p:nvPr>
            <p:ph type="sldNum" sz="quarter" idx="12"/>
          </p:nvPr>
        </p:nvSpPr>
        <p:spPr/>
        <p:txBody>
          <a:bodyPr/>
          <a:lstStyle/>
          <a:p>
            <a:fld id="{D635BDCC-B6C3-45C9-A3BB-6565A5C2F54D}" type="slidenum">
              <a:rPr lang="en-US" smtClean="0"/>
              <a:pPr/>
              <a:t>32</a:t>
            </a:fld>
            <a:endParaRPr lang="en-US"/>
          </a:p>
        </p:txBody>
      </p:sp>
      <p:sp>
        <p:nvSpPr>
          <p:cNvPr id="5" name="Title 4"/>
          <p:cNvSpPr txBox="1">
            <a:spLocks noGrp="1"/>
          </p:cNvSpPr>
          <p:nvPr>
            <p:ph type="title"/>
          </p:nvPr>
        </p:nvSpPr>
        <p:spPr>
          <a:xfrm>
            <a:off x="1752600" y="1066800"/>
            <a:ext cx="6019800" cy="584775"/>
          </a:xfrm>
          <a:prstGeom prst="rect">
            <a:avLst/>
          </a:prstGeom>
          <a:noFill/>
        </p:spPr>
        <p:txBody>
          <a:bodyPr wrap="square" rtlCol="0">
            <a:spAutoFit/>
          </a:bodyPr>
          <a:lstStyle/>
          <a:p>
            <a:r>
              <a:rPr lang="ka-GE" sz="3200" b="1" dirty="0" smtClean="0">
                <a:solidFill>
                  <a:schemeClr val="tx2"/>
                </a:solidFill>
              </a:rPr>
              <a:t>გამოყენებული ლიტერატურა</a:t>
            </a:r>
            <a:endParaRPr lang="en-US" sz="3200" b="1" dirty="0">
              <a:solidFill>
                <a:schemeClr val="tx2"/>
              </a:solidFill>
            </a:endParaRPr>
          </a:p>
        </p:txBody>
      </p:sp>
      <p:sp>
        <p:nvSpPr>
          <p:cNvPr id="1025" name="Rectangle 1"/>
          <p:cNvSpPr>
            <a:spLocks noChangeArrowheads="1"/>
          </p:cNvSpPr>
          <p:nvPr/>
        </p:nvSpPr>
        <p:spPr bwMode="auto">
          <a:xfrm>
            <a:off x="304800" y="1905000"/>
            <a:ext cx="8534401"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Times New Roman" pitchFamily="18" charset="0"/>
              </a:rPr>
              <a:t>Hayflick</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a:t>
            </a:r>
            <a:r>
              <a:rPr kumimoji="0" lang="en-US" sz="1600" b="0" i="0" u="none" strike="noStrike" cap="none" normalizeH="0" dirty="0" smtClean="0">
                <a:ln>
                  <a:noFill/>
                </a:ln>
                <a:solidFill>
                  <a:schemeClr val="tx1"/>
                </a:solidFill>
                <a:effectLst/>
                <a:latin typeface="Sylfaen" pitchFamily="18" charset="0"/>
                <a:ea typeface="Times New Roman" pitchFamily="18" charset="0"/>
                <a:cs typeface="Times New Roman" pitchFamily="18" charset="0"/>
              </a:rPr>
              <a:t> L., 1965. The limited </a:t>
            </a:r>
            <a:r>
              <a:rPr kumimoji="0" lang="en-US" sz="1600" b="0" i="1" u="none" strike="noStrike" cap="none" normalizeH="0" dirty="0" smtClean="0">
                <a:ln>
                  <a:noFill/>
                </a:ln>
                <a:solidFill>
                  <a:schemeClr val="tx1"/>
                </a:solidFill>
                <a:effectLst/>
                <a:latin typeface="Sylfaen" pitchFamily="18" charset="0"/>
                <a:ea typeface="Times New Roman" pitchFamily="18" charset="0"/>
                <a:cs typeface="Times New Roman" pitchFamily="18" charset="0"/>
              </a:rPr>
              <a:t>in vitro </a:t>
            </a:r>
            <a:r>
              <a:rPr kumimoji="0" lang="en-US" sz="1600" b="0" i="0" u="none" strike="noStrike" cap="none" normalizeH="0" dirty="0" smtClean="0">
                <a:ln>
                  <a:noFill/>
                </a:ln>
                <a:solidFill>
                  <a:schemeClr val="tx1"/>
                </a:solidFill>
                <a:effectLst/>
                <a:latin typeface="Sylfaen" pitchFamily="18" charset="0"/>
                <a:ea typeface="Times New Roman" pitchFamily="18" charset="0"/>
                <a:cs typeface="Times New Roman" pitchFamily="18" charset="0"/>
              </a:rPr>
              <a:t>lifetime of human diploid cell. Experimental Cell Research, Vol., 37, Issue 3, pp.614-626.</a:t>
            </a:r>
          </a:p>
          <a:p>
            <a:pPr marL="342900" marR="0" lvl="0" indent="-342900" algn="just" defTabSz="914400" rtl="0" eaLnBrk="1" fontAlgn="base" latinLnBrk="0" hangingPunct="1">
              <a:lnSpc>
                <a:spcPct val="100000"/>
              </a:lnSpc>
              <a:spcBef>
                <a:spcPct val="0"/>
              </a:spcBef>
              <a:spcAft>
                <a:spcPct val="0"/>
              </a:spcAft>
              <a:buClrTx/>
              <a:buSzTx/>
              <a:tabLst/>
            </a:pPr>
            <a:endParaRPr kumimoji="0" lang="en-US" sz="1600" b="0" i="0" u="none" strike="noStrike" cap="none" normalizeH="0" dirty="0" smtClean="0">
              <a:ln>
                <a:noFill/>
              </a:ln>
              <a:solidFill>
                <a:schemeClr val="tx1"/>
              </a:solidFill>
              <a:effectLst/>
              <a:latin typeface="Sylfae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1600" baseline="0" dirty="0" smtClean="0">
                <a:latin typeface="Sylfaen" pitchFamily="18" charset="0"/>
                <a:ea typeface="Times New Roman" pitchFamily="18" charset="0"/>
                <a:cs typeface="Times New Roman" pitchFamily="18" charset="0"/>
              </a:rPr>
              <a:t>2. Shay, JW., Wright, WE., 2000. </a:t>
            </a:r>
            <a:r>
              <a:rPr lang="en-US" sz="1600" baseline="0" dirty="0" err="1" smtClean="0">
                <a:latin typeface="Sylfaen" pitchFamily="18" charset="0"/>
                <a:ea typeface="Times New Roman" pitchFamily="18" charset="0"/>
                <a:cs typeface="Times New Roman" pitchFamily="18" charset="0"/>
              </a:rPr>
              <a:t>Hayflick</a:t>
            </a:r>
            <a:r>
              <a:rPr lang="en-US" sz="1600" baseline="0" dirty="0" smtClean="0">
                <a:latin typeface="Sylfaen" pitchFamily="18" charset="0"/>
                <a:ea typeface="Times New Roman" pitchFamily="18" charset="0"/>
                <a:cs typeface="Times New Roman" pitchFamily="18" charset="0"/>
              </a:rPr>
              <a:t>, his limit, and cellular ageing. Nat. Rev. Mol. Cell Biol. 1(1):76-6.</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baseline="0" dirty="0" smtClean="0">
              <a:latin typeface="Sylfae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smtClean="0">
                <a:ln>
                  <a:noFill/>
                </a:ln>
                <a:solidFill>
                  <a:schemeClr val="tx1"/>
                </a:solidFill>
                <a:effectLst/>
                <a:latin typeface="Sylfaen" pitchFamily="18" charset="0"/>
                <a:ea typeface="Times New Roman" pitchFamily="18" charset="0"/>
                <a:cs typeface="Times New Roman" pitchFamily="18" charset="0"/>
              </a:rPr>
              <a:t>3. </a:t>
            </a:r>
            <a:r>
              <a:rPr kumimoji="0" lang="en-US" sz="1600" b="0" i="0" u="none" strike="noStrike" cap="none" normalizeH="0" dirty="0" err="1" smtClean="0">
                <a:ln>
                  <a:noFill/>
                </a:ln>
                <a:solidFill>
                  <a:schemeClr val="tx1"/>
                </a:solidFill>
                <a:effectLst/>
                <a:latin typeface="Sylfaen" pitchFamily="18" charset="0"/>
                <a:ea typeface="Times New Roman" pitchFamily="18" charset="0"/>
                <a:cs typeface="Times New Roman" pitchFamily="18" charset="0"/>
              </a:rPr>
              <a:t>Tzanetakou</a:t>
            </a:r>
            <a:r>
              <a:rPr kumimoji="0" lang="en-US" sz="1600" b="0" i="0" u="none" strike="noStrike" cap="none" normalizeH="0" dirty="0" smtClean="0">
                <a:ln>
                  <a:noFill/>
                </a:ln>
                <a:solidFill>
                  <a:schemeClr val="tx1"/>
                </a:solidFill>
                <a:effectLst/>
                <a:latin typeface="Sylfaen" pitchFamily="18" charset="0"/>
                <a:ea typeface="Times New Roman" pitchFamily="18" charset="0"/>
                <a:cs typeface="Times New Roman" pitchFamily="18" charset="0"/>
              </a:rPr>
              <a:t>, IP., et al., 2014. Telomeres and their role in ageing and longevity. </a:t>
            </a:r>
            <a:r>
              <a:rPr kumimoji="0" lang="en-US" sz="1600" b="0" i="0" u="none" strike="noStrike" cap="none" normalizeH="0" dirty="0" err="1" smtClean="0">
                <a:ln>
                  <a:noFill/>
                </a:ln>
                <a:solidFill>
                  <a:schemeClr val="tx1"/>
                </a:solidFill>
                <a:effectLst/>
                <a:latin typeface="Sylfaen" pitchFamily="18" charset="0"/>
                <a:ea typeface="Times New Roman" pitchFamily="18" charset="0"/>
                <a:cs typeface="Times New Roman" pitchFamily="18" charset="0"/>
              </a:rPr>
              <a:t>Curr</a:t>
            </a:r>
            <a:r>
              <a:rPr kumimoji="0" lang="en-US" sz="1600" b="0" i="0" u="none" strike="noStrike" cap="none" normalizeH="0" dirty="0" smtClean="0">
                <a:ln>
                  <a:noFill/>
                </a:ln>
                <a:solidFill>
                  <a:schemeClr val="tx1"/>
                </a:solidFill>
                <a:effectLst/>
                <a:latin typeface="Sylfaen" pitchFamily="18" charset="0"/>
                <a:ea typeface="Times New Roman" pitchFamily="18" charset="0"/>
                <a:cs typeface="Times New Roman" pitchFamily="18" charset="0"/>
              </a:rPr>
              <a:t>. </a:t>
            </a:r>
            <a:r>
              <a:rPr kumimoji="0" lang="en-US" sz="1600" b="0" i="0" u="none" strike="noStrike" cap="none" normalizeH="0" dirty="0" err="1" smtClean="0">
                <a:ln>
                  <a:noFill/>
                </a:ln>
                <a:solidFill>
                  <a:schemeClr val="tx1"/>
                </a:solidFill>
                <a:effectLst/>
                <a:latin typeface="Sylfaen" pitchFamily="18" charset="0"/>
                <a:ea typeface="Times New Roman" pitchFamily="18" charset="0"/>
                <a:cs typeface="Times New Roman" pitchFamily="18" charset="0"/>
              </a:rPr>
              <a:t>Vasc</a:t>
            </a:r>
            <a:r>
              <a:rPr kumimoji="0" lang="en-US" sz="1600" b="0" i="0" u="none" strike="noStrike" cap="none" normalizeH="0" dirty="0" smtClean="0">
                <a:ln>
                  <a:noFill/>
                </a:ln>
                <a:solidFill>
                  <a:schemeClr val="tx1"/>
                </a:solidFill>
                <a:effectLst/>
                <a:latin typeface="Sylfaen" pitchFamily="18" charset="0"/>
                <a:ea typeface="Times New Roman" pitchFamily="18" charset="0"/>
                <a:cs typeface="Times New Roman" pitchFamily="18" charset="0"/>
              </a:rPr>
              <a:t>. </a:t>
            </a:r>
            <a:r>
              <a:rPr kumimoji="0" lang="en-US" sz="1600" b="0" i="0" u="none" strike="noStrike" cap="none" normalizeH="0" dirty="0" err="1" smtClean="0">
                <a:ln>
                  <a:noFill/>
                </a:ln>
                <a:solidFill>
                  <a:schemeClr val="tx1"/>
                </a:solidFill>
                <a:effectLst/>
                <a:latin typeface="Sylfaen" pitchFamily="18" charset="0"/>
                <a:ea typeface="Times New Roman" pitchFamily="18" charset="0"/>
                <a:cs typeface="Times New Roman" pitchFamily="18" charset="0"/>
              </a:rPr>
              <a:t>Pharmacol</a:t>
            </a:r>
            <a:r>
              <a:rPr kumimoji="0" lang="en-US" sz="1600" b="0" i="0" u="none" strike="noStrike" cap="none" normalizeH="0" dirty="0" smtClean="0">
                <a:ln>
                  <a:noFill/>
                </a:ln>
                <a:solidFill>
                  <a:schemeClr val="tx1"/>
                </a:solidFill>
                <a:effectLst/>
                <a:latin typeface="Sylfaen" pitchFamily="18" charset="0"/>
                <a:ea typeface="Times New Roman" pitchFamily="18" charset="0"/>
                <a:cs typeface="Times New Roman" pitchFamily="18" charset="0"/>
              </a:rPr>
              <a:t>. 12(5):726-34.</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dirty="0" smtClean="0">
              <a:ln>
                <a:noFill/>
              </a:ln>
              <a:solidFill>
                <a:schemeClr val="tx1"/>
              </a:solidFill>
              <a:effectLst/>
              <a:latin typeface="Sylfae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1600" baseline="0" dirty="0" smtClean="0">
                <a:latin typeface="Sylfaen" pitchFamily="18" charset="0"/>
                <a:ea typeface="Times New Roman" pitchFamily="18" charset="0"/>
                <a:cs typeface="Times New Roman" pitchFamily="18" charset="0"/>
              </a:rPr>
              <a:t>4. Benjamin,</a:t>
            </a:r>
            <a:r>
              <a:rPr lang="en-US" sz="1600" dirty="0" smtClean="0">
                <a:latin typeface="Sylfaen" pitchFamily="18" charset="0"/>
                <a:ea typeface="Times New Roman" pitchFamily="18" charset="0"/>
                <a:cs typeface="Times New Roman" pitchFamily="18" charset="0"/>
              </a:rPr>
              <a:t> P. Best, 2009.  Nuclear DNA damage as a direct cause of ageing, Rejuvenation Research. Vol. 12.</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dirty="0" smtClean="0">
              <a:latin typeface="Sylfae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5.</a:t>
            </a:r>
            <a:r>
              <a:rPr kumimoji="0" lang="en-US" sz="1600" b="0" i="0" u="none" strike="noStrike" cap="none" normalizeH="0" dirty="0" smtClean="0">
                <a:ln>
                  <a:noFill/>
                </a:ln>
                <a:solidFill>
                  <a:schemeClr val="tx1"/>
                </a:solidFill>
                <a:effectLst/>
                <a:latin typeface="Sylfaen" pitchFamily="18" charset="0"/>
                <a:ea typeface="Times New Roman" pitchFamily="18" charset="0"/>
                <a:cs typeface="Times New Roman" pitchFamily="18" charset="0"/>
              </a:rPr>
              <a:t> Muller, HJ., 1932. Some genetic aspects of sex. American Naturalist. 66 (703): 118-138.</a:t>
            </a:r>
            <a:endPar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dirty="0" smtClean="0">
              <a:latin typeface="Sylfae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1600" dirty="0" smtClean="0">
                <a:latin typeface="Sylfaen" pitchFamily="18" charset="0"/>
                <a:ea typeface="Times New Roman" pitchFamily="18" charset="0"/>
                <a:cs typeface="Times New Roman" pitchFamily="18" charset="0"/>
              </a:rPr>
              <a:t>6. </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Burian </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et al., Patterns of Stem Cell Divisions Contribute to Plant Longevity, Current Biology </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(2016), </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hlinkClick r:id="rId2"/>
              </a:rPr>
              <a:t>http://dx.doi.org/10.1016/j.cub.2016.03.067</a:t>
            </a:r>
            <a:endPar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normAutofit fontScale="90000"/>
          </a:bodyPr>
          <a:lstStyle/>
          <a:p>
            <a:r>
              <a:rPr lang="ka-GE" sz="3600" b="1" i="1" dirty="0" smtClean="0">
                <a:solidFill>
                  <a:schemeClr val="tx2"/>
                </a:solidFill>
              </a:rPr>
              <a:t>გმადლობთ  ყურადღებისათვის!</a:t>
            </a:r>
            <a:br>
              <a:rPr lang="ka-GE" sz="3600" b="1" i="1" dirty="0" smtClean="0">
                <a:solidFill>
                  <a:schemeClr val="tx2"/>
                </a:solidFill>
              </a:rPr>
            </a:br>
            <a:r>
              <a:rPr lang="ka-GE" sz="3600" b="1" i="1" dirty="0" smtClean="0">
                <a:solidFill>
                  <a:schemeClr val="tx2"/>
                </a:solidFill>
                <a:sym typeface="Wingdings" pitchFamily="2" charset="2"/>
              </a:rPr>
              <a:t> </a:t>
            </a:r>
            <a:endParaRPr lang="en-US" sz="3600" i="1" dirty="0"/>
          </a:p>
        </p:txBody>
      </p:sp>
      <p:sp>
        <p:nvSpPr>
          <p:cNvPr id="4" name="Slide Number Placeholder 3"/>
          <p:cNvSpPr>
            <a:spLocks noGrp="1"/>
          </p:cNvSpPr>
          <p:nvPr>
            <p:ph type="sldNum" sz="quarter" idx="12"/>
          </p:nvPr>
        </p:nvSpPr>
        <p:spPr/>
        <p:txBody>
          <a:bodyPr/>
          <a:lstStyle/>
          <a:p>
            <a:fld id="{D635BDCC-B6C3-45C9-A3BB-6565A5C2F54D}" type="slidenum">
              <a:rPr lang="en-US" smtClean="0"/>
              <a:pPr/>
              <a:t>33</a:t>
            </a:fld>
            <a:endParaRPr lang="en-US"/>
          </a:p>
        </p:txBody>
      </p:sp>
      <p:sp>
        <p:nvSpPr>
          <p:cNvPr id="5" name="TextBox 4"/>
          <p:cNvSpPr txBox="1"/>
          <p:nvPr/>
        </p:nvSpPr>
        <p:spPr>
          <a:xfrm>
            <a:off x="5562600" y="6019800"/>
            <a:ext cx="2901115" cy="369332"/>
          </a:xfrm>
          <a:prstGeom prst="rect">
            <a:avLst/>
          </a:prstGeom>
          <a:noFill/>
        </p:spPr>
        <p:txBody>
          <a:bodyPr wrap="none" rtlCol="0">
            <a:spAutoFit/>
          </a:bodyPr>
          <a:lstStyle/>
          <a:p>
            <a:r>
              <a:rPr lang="en-US" i="1" dirty="0" smtClean="0">
                <a:solidFill>
                  <a:schemeClr val="bg1">
                    <a:lumMod val="50000"/>
                  </a:schemeClr>
                </a:solidFill>
              </a:rPr>
              <a:t>Ekaterine.popiashvili@tsu.ge</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35BDCC-B6C3-45C9-A3BB-6565A5C2F54D}" type="slidenum">
              <a:rPr lang="en-US" smtClean="0"/>
              <a:pPr/>
              <a:t>4</a:t>
            </a:fld>
            <a:endParaRPr lang="en-US"/>
          </a:p>
        </p:txBody>
      </p:sp>
      <p:pic>
        <p:nvPicPr>
          <p:cNvPr id="2050" name="Picture 2"/>
          <p:cNvPicPr>
            <a:picLocks noChangeAspect="1" noChangeArrowheads="1"/>
          </p:cNvPicPr>
          <p:nvPr/>
        </p:nvPicPr>
        <p:blipFill>
          <a:blip r:embed="rId2"/>
          <a:srcRect/>
          <a:stretch>
            <a:fillRect/>
          </a:stretch>
        </p:blipFill>
        <p:spPr bwMode="auto">
          <a:xfrm>
            <a:off x="1044916" y="179316"/>
            <a:ext cx="7108484" cy="64500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35BDCC-B6C3-45C9-A3BB-6565A5C2F54D}" type="slidenum">
              <a:rPr lang="en-US" smtClean="0"/>
              <a:pPr/>
              <a:t>5</a:t>
            </a:fld>
            <a:endParaRPr lang="en-US"/>
          </a:p>
        </p:txBody>
      </p:sp>
      <p:pic>
        <p:nvPicPr>
          <p:cNvPr id="39938" name="Picture 2"/>
          <p:cNvPicPr>
            <a:picLocks noChangeAspect="1" noChangeArrowheads="1"/>
          </p:cNvPicPr>
          <p:nvPr/>
        </p:nvPicPr>
        <p:blipFill>
          <a:blip r:embed="rId2"/>
          <a:srcRect/>
          <a:stretch>
            <a:fillRect/>
          </a:stretch>
        </p:blipFill>
        <p:spPr bwMode="auto">
          <a:xfrm>
            <a:off x="228600" y="1524000"/>
            <a:ext cx="8795976" cy="3838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35BDCC-B6C3-45C9-A3BB-6565A5C2F54D}" type="slidenum">
              <a:rPr lang="en-US" smtClean="0"/>
              <a:pPr/>
              <a:t>6</a:t>
            </a:fld>
            <a:endParaRPr lang="en-US"/>
          </a:p>
        </p:txBody>
      </p:sp>
      <p:pic>
        <p:nvPicPr>
          <p:cNvPr id="4100" name="Picture 4"/>
          <p:cNvPicPr>
            <a:picLocks noChangeAspect="1" noChangeArrowheads="1"/>
          </p:cNvPicPr>
          <p:nvPr/>
        </p:nvPicPr>
        <p:blipFill>
          <a:blip r:embed="rId2"/>
          <a:srcRect/>
          <a:stretch>
            <a:fillRect/>
          </a:stretch>
        </p:blipFill>
        <p:spPr bwMode="auto">
          <a:xfrm>
            <a:off x="2362200" y="1371600"/>
            <a:ext cx="4114800" cy="3332877"/>
          </a:xfrm>
          <a:prstGeom prst="rect">
            <a:avLst/>
          </a:prstGeom>
          <a:noFill/>
          <a:ln w="9525">
            <a:noFill/>
            <a:miter lim="800000"/>
            <a:headEnd/>
            <a:tailEnd/>
          </a:ln>
          <a:effectLst/>
        </p:spPr>
      </p:pic>
      <p:sp>
        <p:nvSpPr>
          <p:cNvPr id="8" name="Content Placeholder 2"/>
          <p:cNvSpPr>
            <a:spLocks noGrp="1"/>
          </p:cNvSpPr>
          <p:nvPr>
            <p:ph idx="1"/>
          </p:nvPr>
        </p:nvSpPr>
        <p:spPr>
          <a:xfrm>
            <a:off x="457200" y="5105400"/>
            <a:ext cx="8229600" cy="1524000"/>
          </a:xfrm>
        </p:spPr>
        <p:txBody>
          <a:bodyPr>
            <a:normAutofit fontScale="62500" lnSpcReduction="20000"/>
          </a:bodyPr>
          <a:lstStyle/>
          <a:p>
            <a:pPr algn="just"/>
            <a:r>
              <a:rPr lang="ka-GE" b="1" dirty="0" smtClean="0">
                <a:solidFill>
                  <a:schemeClr val="tx2"/>
                </a:solidFill>
              </a:rPr>
              <a:t>თითოეული უჯრედული დაყოფის დროს ტელომერები  სულ უფრო და უფრო მოკლდება, რაც საბოლოო ჯამში უჯრედის ფიზიოლოგიურ დაბერებას იწვევს. ტელომერის სიგრძე შეიძლება შევადაროთ ბიოლოგიურ საათს, რომელიც გვაძლევს წარმოდგენას ორგანიზმის ან უჯრედის სიცოცხლის ხანგრძლივობის შესახებ. </a:t>
            </a:r>
            <a:r>
              <a:rPr lang="en-US" b="1" dirty="0" smtClean="0">
                <a:solidFill>
                  <a:schemeClr val="tx2"/>
                </a:solidFill>
              </a:rPr>
              <a:t> </a:t>
            </a:r>
            <a:endParaRPr lang="ka-GE" b="1" dirty="0" smtClean="0">
              <a:solidFill>
                <a:schemeClr val="tx2"/>
              </a:solidFill>
            </a:endParaRPr>
          </a:p>
          <a:p>
            <a:pPr algn="just">
              <a:buNone/>
            </a:pPr>
            <a:endParaRPr lang="en-US" b="1" dirty="0" smtClean="0">
              <a:solidFill>
                <a:schemeClr val="tx2"/>
              </a:solidFill>
            </a:endParaRPr>
          </a:p>
        </p:txBody>
      </p:sp>
      <p:sp>
        <p:nvSpPr>
          <p:cNvPr id="5" name="TextBox 4"/>
          <p:cNvSpPr txBox="1"/>
          <p:nvPr/>
        </p:nvSpPr>
        <p:spPr>
          <a:xfrm>
            <a:off x="1828800" y="228600"/>
            <a:ext cx="5410200" cy="954107"/>
          </a:xfrm>
          <a:prstGeom prst="rect">
            <a:avLst/>
          </a:prstGeom>
          <a:noFill/>
        </p:spPr>
        <p:txBody>
          <a:bodyPr wrap="square" rtlCol="0">
            <a:spAutoFit/>
          </a:bodyPr>
          <a:lstStyle/>
          <a:p>
            <a:r>
              <a:rPr lang="ka-GE" sz="3600" b="1" dirty="0" smtClean="0">
                <a:solidFill>
                  <a:schemeClr val="tx2"/>
                </a:solidFill>
              </a:rPr>
              <a:t>          ტელომერები </a:t>
            </a:r>
          </a:p>
          <a:p>
            <a:r>
              <a:rPr lang="ka-GE" sz="2000" b="1" dirty="0" smtClean="0">
                <a:solidFill>
                  <a:schemeClr val="tx2"/>
                </a:solidFill>
              </a:rPr>
              <a:t>(ბერძ. “ტელოს”  - ბოლო, “მეროს” -ნაწილი) </a:t>
            </a:r>
            <a:endParaRPr lang="en-US" sz="2000" b="1" dirty="0">
              <a:solidFill>
                <a:schemeClr val="tx2"/>
              </a:solidFill>
            </a:endParaRPr>
          </a:p>
        </p:txBody>
      </p:sp>
      <p:sp>
        <p:nvSpPr>
          <p:cNvPr id="6" name="Rectangle 5"/>
          <p:cNvSpPr/>
          <p:nvPr/>
        </p:nvSpPr>
        <p:spPr>
          <a:xfrm>
            <a:off x="838200" y="1371600"/>
            <a:ext cx="980076" cy="369332"/>
          </a:xfrm>
          <a:prstGeom prst="rect">
            <a:avLst/>
          </a:prstGeom>
        </p:spPr>
        <p:txBody>
          <a:bodyPr wrap="none">
            <a:spAutoFit/>
          </a:bodyPr>
          <a:lstStyle/>
          <a:p>
            <a:r>
              <a:rPr lang="en-US" dirty="0" smtClean="0">
                <a:hlinkClick r:id="rId3" tooltip="Adenine"/>
              </a:rPr>
              <a:t>A</a:t>
            </a:r>
            <a:r>
              <a:rPr lang="en-US" dirty="0" smtClean="0">
                <a:hlinkClick r:id="rId4" tooltip="Guanine"/>
              </a:rPr>
              <a:t>GGG</a:t>
            </a:r>
            <a:r>
              <a:rPr lang="en-US" u="sng" dirty="0" smtClean="0">
                <a:hlinkClick r:id="rId5"/>
              </a:rPr>
              <a:t>TT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0"/>
            <a:ext cx="8229600" cy="1371600"/>
          </a:xfrm>
        </p:spPr>
        <p:txBody>
          <a:bodyPr>
            <a:normAutofit fontScale="62500" lnSpcReduction="20000"/>
          </a:bodyPr>
          <a:lstStyle/>
          <a:p>
            <a:pPr algn="just"/>
            <a:r>
              <a:rPr lang="ka-GE" dirty="0" smtClean="0">
                <a:solidFill>
                  <a:schemeClr val="tx2"/>
                </a:solidFill>
              </a:rPr>
              <a:t>ბარბარა მაკ-კლინტოკმა </a:t>
            </a:r>
            <a:r>
              <a:rPr lang="en-US" dirty="0" smtClean="0">
                <a:solidFill>
                  <a:schemeClr val="tx2"/>
                </a:solidFill>
              </a:rPr>
              <a:t>1932 </a:t>
            </a:r>
            <a:r>
              <a:rPr lang="ka-GE" dirty="0" smtClean="0">
                <a:solidFill>
                  <a:schemeClr val="tx2"/>
                </a:solidFill>
              </a:rPr>
              <a:t>წელს შეამჩნია, რომ ქრომოსომების დაბოლოებების არ ქონის შემთხვევაში ეწებებოდა ერთმანეთს და გამოთქვა ვარაუდი, რომ შეიძლება ქრომოსომების დაბოლოებები პასუხისმგებელია მათ სტაბილურობაზე და აკისრიათ დამცველობითი როლი.</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D635BDCC-B6C3-45C9-A3BB-6565A5C2F54D}" type="slidenum">
              <a:rPr lang="en-US" smtClean="0"/>
              <a:pPr/>
              <a:t>7</a:t>
            </a:fld>
            <a:endParaRPr lang="en-US"/>
          </a:p>
        </p:txBody>
      </p:sp>
      <p:pic>
        <p:nvPicPr>
          <p:cNvPr id="1026" name="Picture 2"/>
          <p:cNvPicPr>
            <a:picLocks noChangeAspect="1" noChangeArrowheads="1"/>
          </p:cNvPicPr>
          <p:nvPr/>
        </p:nvPicPr>
        <p:blipFill>
          <a:blip r:embed="rId2"/>
          <a:srcRect/>
          <a:stretch>
            <a:fillRect/>
          </a:stretch>
        </p:blipFill>
        <p:spPr bwMode="auto">
          <a:xfrm>
            <a:off x="347266" y="228600"/>
            <a:ext cx="8796734"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35BDCC-B6C3-45C9-A3BB-6565A5C2F54D}" type="slidenum">
              <a:rPr lang="en-US" smtClean="0"/>
              <a:pPr/>
              <a:t>8</a:t>
            </a:fld>
            <a:endParaRPr lang="en-US"/>
          </a:p>
        </p:txBody>
      </p:sp>
      <p:pic>
        <p:nvPicPr>
          <p:cNvPr id="3075" name="Picture 3"/>
          <p:cNvPicPr>
            <a:picLocks noChangeAspect="1" noChangeArrowheads="1"/>
          </p:cNvPicPr>
          <p:nvPr/>
        </p:nvPicPr>
        <p:blipFill>
          <a:blip r:embed="rId2"/>
          <a:srcRect/>
          <a:stretch>
            <a:fillRect/>
          </a:stretch>
        </p:blipFill>
        <p:spPr bwMode="auto">
          <a:xfrm>
            <a:off x="304800" y="990600"/>
            <a:ext cx="8610600" cy="47806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35BDCC-B6C3-45C9-A3BB-6565A5C2F54D}" type="slidenum">
              <a:rPr lang="en-US" smtClean="0"/>
              <a:pPr/>
              <a:t>9</a:t>
            </a:fld>
            <a:endParaRPr lang="en-US"/>
          </a:p>
        </p:txBody>
      </p:sp>
      <p:pic>
        <p:nvPicPr>
          <p:cNvPr id="38914" name="Picture 2"/>
          <p:cNvPicPr>
            <a:picLocks noChangeAspect="1" noChangeArrowheads="1"/>
          </p:cNvPicPr>
          <p:nvPr/>
        </p:nvPicPr>
        <p:blipFill>
          <a:blip r:embed="rId2"/>
          <a:srcRect/>
          <a:stretch>
            <a:fillRect/>
          </a:stretch>
        </p:blipFill>
        <p:spPr bwMode="auto">
          <a:xfrm>
            <a:off x="3352800" y="381000"/>
            <a:ext cx="5486400" cy="5990451"/>
          </a:xfrm>
          <a:prstGeom prst="rect">
            <a:avLst/>
          </a:prstGeom>
          <a:noFill/>
          <a:ln w="9525">
            <a:noFill/>
            <a:miter lim="800000"/>
            <a:headEnd/>
            <a:tailEnd/>
          </a:ln>
          <a:effectLst/>
        </p:spPr>
      </p:pic>
      <p:sp>
        <p:nvSpPr>
          <p:cNvPr id="5" name="TextBox 4"/>
          <p:cNvSpPr txBox="1"/>
          <p:nvPr/>
        </p:nvSpPr>
        <p:spPr>
          <a:xfrm rot="19592612">
            <a:off x="294127" y="2481419"/>
            <a:ext cx="2893741" cy="830997"/>
          </a:xfrm>
          <a:prstGeom prst="rect">
            <a:avLst/>
          </a:prstGeom>
          <a:noFill/>
        </p:spPr>
        <p:txBody>
          <a:bodyPr wrap="none" rtlCol="0">
            <a:spAutoFit/>
          </a:bodyPr>
          <a:lstStyle/>
          <a:p>
            <a:r>
              <a:rPr lang="ka-GE" sz="2400" b="1" dirty="0" smtClean="0">
                <a:solidFill>
                  <a:schemeClr val="tx2"/>
                </a:solidFill>
              </a:rPr>
              <a:t>შეცდომები დნმ-ის </a:t>
            </a:r>
          </a:p>
          <a:p>
            <a:r>
              <a:rPr lang="ka-GE" sz="2400" b="1" dirty="0" smtClean="0">
                <a:solidFill>
                  <a:schemeClr val="tx2"/>
                </a:solidFill>
              </a:rPr>
              <a:t>რეპლიკაციაში</a:t>
            </a:r>
            <a:endParaRPr lang="en-US" sz="2400" b="1" dirty="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5403</TotalTime>
  <Words>954</Words>
  <Application>Microsoft Office PowerPoint</Application>
  <PresentationFormat>On-screen Show (4:3)</PresentationFormat>
  <Paragraphs>169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 ჰეიფლიკის ზღვარი Hayflick   Limit </vt:lpstr>
      <vt:lpstr>Slide 3</vt:lpstr>
      <vt:lpstr>Slide 4</vt:lpstr>
      <vt:lpstr>Slide 5</vt:lpstr>
      <vt:lpstr>Slide 6</vt:lpstr>
      <vt:lpstr>Slide 7</vt:lpstr>
      <vt:lpstr>Slide 8</vt:lpstr>
      <vt:lpstr>Slide 9</vt:lpstr>
      <vt:lpstr>Slide 10</vt:lpstr>
      <vt:lpstr>  მალერის ხრუტუნა  Muller's Ratchet (ინგ.)  Храповик Мёллера (რუს.)   </vt:lpstr>
      <vt:lpstr>Slide 12</vt:lpstr>
      <vt:lpstr>Slide 13</vt:lpstr>
      <vt:lpstr>Slide 14</vt:lpstr>
      <vt:lpstr>უჯრედული დაყოფის რაოდენობის მინიმალიზება მეტაზოაში (ცხოველთა სამეფოში)</vt:lpstr>
      <vt:lpstr>Slide 16</vt:lpstr>
      <vt:lpstr>მცენარის სიცოცხლის ხანგრძლივობის შემზღუდველი ზოგიერთი ფაქტორი</vt:lpstr>
      <vt:lpstr>Slide 18</vt:lpstr>
      <vt:lpstr>Slide 19</vt:lpstr>
      <vt:lpstr>Slide 20</vt:lpstr>
      <vt:lpstr>Slide 21</vt:lpstr>
      <vt:lpstr>Slide 22</vt:lpstr>
      <vt:lpstr>Slide 23</vt:lpstr>
      <vt:lpstr>Slide 24</vt:lpstr>
      <vt:lpstr>კვლევის მიზანი</vt:lpstr>
      <vt:lpstr>გამოყენებული  მასალა    და    მეთოდები</vt:lpstr>
      <vt:lpstr>Slide 27</vt:lpstr>
      <vt:lpstr>Slide 28</vt:lpstr>
      <vt:lpstr>Slide 29</vt:lpstr>
      <vt:lpstr>Slide 30</vt:lpstr>
      <vt:lpstr>დასკვნები</vt:lpstr>
      <vt:lpstr>გამოყენებული ლიტერატურა</vt:lpstr>
      <vt:lpstr>გმადლობთ  ყურადღებისათვის!  </vt:lpstr>
    </vt:vector>
  </TitlesOfParts>
  <Company>office 2007 rus 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აქ ვაგროვებ მასალას სემინარი2-სთვის</dc:title>
  <dc:creator>Eka</dc:creator>
  <cp:lastModifiedBy>Eka</cp:lastModifiedBy>
  <cp:revision>488</cp:revision>
  <dcterms:created xsi:type="dcterms:W3CDTF">2018-07-24T11:42:52Z</dcterms:created>
  <dcterms:modified xsi:type="dcterms:W3CDTF">2019-02-12T16:16:42Z</dcterms:modified>
</cp:coreProperties>
</file>