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73" r:id="rId6"/>
    <p:sldId id="259" r:id="rId7"/>
    <p:sldId id="275" r:id="rId8"/>
    <p:sldId id="263" r:id="rId9"/>
    <p:sldId id="261" r:id="rId10"/>
    <p:sldId id="280" r:id="rId11"/>
    <p:sldId id="282" r:id="rId12"/>
    <p:sldId id="262" r:id="rId13"/>
    <p:sldId id="277" r:id="rId14"/>
    <p:sldId id="276" r:id="rId15"/>
    <p:sldId id="278" r:id="rId16"/>
    <p:sldId id="281" r:id="rId17"/>
    <p:sldId id="264" r:id="rId18"/>
    <p:sldId id="271" r:id="rId19"/>
    <p:sldId id="279" r:id="rId20"/>
    <p:sldId id="27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no" initials="N" lastIdx="1" clrIdx="0">
    <p:extLst>
      <p:ext uri="{19B8F6BF-5375-455C-9EA6-DF929625EA0E}">
        <p15:presenceInfo xmlns:p15="http://schemas.microsoft.com/office/powerpoint/2012/main" userId="Ni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B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5974E-4AD3-4253-8D26-996FA25F85D4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6065E-0F33-46FA-8720-3DE60C7D2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998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6065E-0F33-46FA-8720-3DE60C7D2C2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318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DCCE0-F231-4AD7-9E7D-5DEDD6731AF4}" type="datetime1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23.08.2013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523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5210C-C1F0-4E7A-A028-887624387514}" type="datetime1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23.08.2013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648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2CD8-2D5A-4812-87BC-DF81E7565B11}" type="datetime1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23.08.2013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38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BBA0A-80D3-4C62-B90B-546E6436C6C8}" type="datetime1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23.08.2013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07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F685-7160-429D-AB52-F4A694BD4F77}" type="datetime1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23.08.2013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667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030A-A364-4C6F-AE0B-32F46D96FFA7}" type="datetime1">
              <a:rPr lang="ru-RU" smtClean="0"/>
              <a:t>23.08.2018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23.08.2013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97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EEE2-BF99-47A8-836D-0E37E1996E55}" type="datetime1">
              <a:rPr lang="ru-RU" smtClean="0"/>
              <a:t>23.08.2018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23.08.2013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7D970-827C-4A9C-9194-100AB4EEC0CD}" type="datetime1">
              <a:rPr lang="ru-RU" smtClean="0"/>
              <a:t>23.08.2018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23.08.2013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233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EA0C2-7ECC-415D-BFC2-2052E843DDCF}" type="datetime1">
              <a:rPr lang="ru-RU" smtClean="0"/>
              <a:t>23.08.2018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23.08.2013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890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C1127-6C48-4542-AEC0-8B2AD93BF39C}" type="datetime1">
              <a:rPr lang="ru-RU" smtClean="0"/>
              <a:t>23.08.2018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23.08.2013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36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6700-1CEC-4C18-BEE3-7B5B1FD0C337}" type="datetime1">
              <a:rPr lang="ru-RU" smtClean="0"/>
              <a:t>23.08.2018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23.08.2013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30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6D46C-B81F-429C-A900-5594F518E095}" type="datetime1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23.08.2013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E828A-F261-4F54-9D9B-F4B9AC793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05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3039" y="140099"/>
            <a:ext cx="9144000" cy="1655762"/>
          </a:xfrm>
        </p:spPr>
        <p:txBody>
          <a:bodyPr>
            <a:normAutofit/>
          </a:bodyPr>
          <a:lstStyle/>
          <a:p>
            <a:r>
              <a:rPr lang="en-US" sz="6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skerville Old Face" panose="02020602080505020303" pitchFamily="18" charset="0"/>
              </a:rPr>
              <a:t>TSU</a:t>
            </a:r>
          </a:p>
          <a:p>
            <a:endParaRPr lang="ru-RU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92" y="697837"/>
            <a:ext cx="3022562" cy="3042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9107" y="967980"/>
            <a:ext cx="783381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doni MT Black" panose="02070A03080606020203" pitchFamily="18" charset="0"/>
              </a:rPr>
              <a:t>Master degree Student of nuclear medicine physics :</a:t>
            </a:r>
          </a:p>
          <a:p>
            <a:r>
              <a:rPr lang="en-US" sz="4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doni MT Black" panose="02070A03080606020203" pitchFamily="18" charset="0"/>
              </a:rPr>
              <a:t>Nino Batselashvili</a:t>
            </a:r>
            <a:br>
              <a:rPr lang="en-US" sz="4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doni MT Black" panose="02070A03080606020203" pitchFamily="18" charset="0"/>
              </a:rPr>
            </a:br>
            <a:r>
              <a:rPr lang="en-US" sz="4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doni MT Black" panose="02070A03080606020203" pitchFamily="18" charset="0"/>
              </a:rPr>
              <a:t/>
            </a:r>
            <a:br>
              <a:rPr lang="en-US" sz="4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doni MT Black" panose="02070A03080606020203" pitchFamily="18" charset="0"/>
              </a:rPr>
            </a:br>
            <a:r>
              <a:rPr 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Practicing medical physics at RICM</a:t>
            </a:r>
          </a:p>
          <a:p>
            <a:r>
              <a:rPr 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arajita" pitchFamily="34" charset="0"/>
                <a:cs typeface="Aparajita" pitchFamily="34" charset="0"/>
              </a:rPr>
              <a:t>(Todua clinic)</a:t>
            </a:r>
            <a:endParaRPr lang="ru-RU" sz="40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parajita" pitchFamily="34" charset="0"/>
            </a:endParaRPr>
          </a:p>
          <a:p>
            <a:r>
              <a:rPr 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supervisors</a:t>
            </a:r>
            <a:r>
              <a:rPr lang="en-US" sz="4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  <a:br>
              <a:rPr lang="en-US" sz="4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32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Medical physicist/PhD </a:t>
            </a:r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Beka Bochorishvili</a:t>
            </a:r>
            <a:b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32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Prof</a:t>
            </a:r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Revaz Shanidze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z="3600" b="1" i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pPr/>
              <a:t>1</a:t>
            </a:fld>
            <a:endParaRPr lang="ru-RU" sz="3600" b="1" i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2354" y="6354070"/>
            <a:ext cx="4114800" cy="365125"/>
          </a:xfrm>
        </p:spPr>
        <p:txBody>
          <a:bodyPr/>
          <a:lstStyle/>
          <a:p>
            <a:r>
              <a:rPr lang="ru-RU" sz="18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1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913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3D conformal radiation therapy is a cancer treatment that shapes the radiation beams to match the shape of the tumor.</a:t>
            </a:r>
            <a:endParaRPr lang="ru-RU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The radiologist will take a 3D image of </a:t>
            </a:r>
            <a:r>
              <a:rPr lang="en-US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patient’s </a:t>
            </a:r>
            <a:r>
              <a:rPr lang="en-US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tumor, often using one of the following imaging methods:</a:t>
            </a:r>
          </a:p>
          <a:p>
            <a:r>
              <a:rPr lang="en-US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CT (computed tomography) scan.</a:t>
            </a:r>
          </a:p>
          <a:p>
            <a:r>
              <a:rPr lang="en-US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MRI (magnetic resonance imaging).</a:t>
            </a:r>
          </a:p>
          <a:p>
            <a:r>
              <a:rPr lang="en-US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PET (positron emission tomography) scan.</a:t>
            </a:r>
          </a:p>
          <a:p>
            <a:r>
              <a:rPr lang="en-US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PET-CT scan.</a:t>
            </a:r>
            <a:endParaRPr lang="en-US" b="1">
              <a:solidFill>
                <a:schemeClr val="accent1">
                  <a:lumMod val="40000"/>
                  <a:lumOff val="60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en-US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Then, a computer program analyzes the 3D image and designs radiation beams that conform to the shape of the tumor.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10</a:t>
            </a:fld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265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0180821_16063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648"/>
            <a:ext cx="12192000" cy="685800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23.08.2013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82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6986"/>
          </a:xfrm>
        </p:spPr>
        <p:txBody>
          <a:bodyPr>
            <a:normAutofit fontScale="90000"/>
          </a:bodyPr>
          <a:lstStyle/>
          <a:p>
            <a:r>
              <a:rPr lang="en-US" smtClean="0"/>
              <a:t>                                 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304220"/>
            <a:ext cx="11240069" cy="5082932"/>
          </a:xfrm>
        </p:spPr>
        <p:txBody>
          <a:bodyPr/>
          <a:lstStyle/>
          <a:p>
            <a:pPr marL="457200" lvl="1" indent="0" algn="r">
              <a:lnSpc>
                <a:spcPct val="150000"/>
              </a:lnSpc>
              <a:buNone/>
            </a:pPr>
            <a:r>
              <a:rPr lang="en-GB" altLang="ru-RU" b="1" smtClean="0">
                <a:solidFill>
                  <a:srgbClr val="FFFF00"/>
                </a:solidFill>
              </a:rPr>
              <a:t>   </a:t>
            </a:r>
            <a:endParaRPr lang="en-GB" altLang="ru-RU" b="1" dirty="0">
              <a:solidFill>
                <a:srgbClr val="FFFF00"/>
              </a:solidFill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182365" cy="38476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5"/>
          <a:stretch/>
        </p:blipFill>
        <p:spPr>
          <a:xfrm>
            <a:off x="6632775" y="1"/>
            <a:ext cx="4995081" cy="36028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5286"/>
            <a:ext cx="6182365" cy="34441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64" y="3408934"/>
            <a:ext cx="5731918" cy="342956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53400" y="6381308"/>
            <a:ext cx="2743200" cy="365125"/>
          </a:xfrm>
        </p:spPr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12</a:t>
            </a:fld>
            <a:endParaRPr lang="ru-RU" sz="200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60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585" y="2559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                                               (I M R T)   </a:t>
            </a:r>
            <a:endParaRPr lang="ru-RU" sz="4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7531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7175310" y="1581505"/>
            <a:ext cx="5016690" cy="50167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Intensity-modulated radiotherapy (IMRT) uses linear accelerators to safely and painlessly deliver precise radiation doses to a tumor while minimizing the dose to surrounding normal tissue</a:t>
            </a:r>
            <a:r>
              <a:rPr lang="en-US" sz="320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br>
              <a:rPr lang="en-US" sz="320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20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en-US" sz="320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200" smtClean="0">
                <a:ln w="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Cancer is irradiate from the different angels of beam.</a:t>
            </a:r>
            <a:endParaRPr lang="ru-RU" sz="3200">
              <a:ln w="0"/>
              <a:solidFill>
                <a:schemeClr val="accent1">
                  <a:lumMod val="40000"/>
                  <a:lumOff val="6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13</a:t>
            </a:fld>
            <a:endParaRPr lang="ru-RU" sz="200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32880" y="6339196"/>
            <a:ext cx="4114800" cy="365125"/>
          </a:xfrm>
        </p:spPr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56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11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                                        (</a:t>
            </a:r>
            <a:r>
              <a:rPr lang="en-US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 M A T)</a:t>
            </a:r>
            <a:endParaRPr lang="ru-RU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" y="0"/>
            <a:ext cx="664646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124131" y="1361414"/>
            <a:ext cx="4707340" cy="45243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Volumetric Arc Therapy (VMAT) is an advanced form of intensity-modulated </a:t>
            </a:r>
            <a:r>
              <a:rPr lang="en-US" sz="32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radiotherapy, when the machine is moved around the patient , changed beam shape and treatment dose automatically.</a:t>
            </a:r>
            <a:endParaRPr lang="ru-RU" sz="3200" b="1">
              <a:solidFill>
                <a:schemeClr val="accent1">
                  <a:lumMod val="40000"/>
                  <a:lumOff val="6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14</a:t>
            </a:fld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627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136525"/>
            <a:ext cx="12192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>
              <a:buNone/>
            </a:pPr>
            <a:r>
              <a:rPr lang="en-US" sz="24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sz="24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 most cases the total dose of radiation needed to kill a tumor can’t be given all at once. This is because a </a:t>
            </a:r>
            <a:r>
              <a:rPr lang="en-US" sz="2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large dose given one time can cause more damage to nearby normal tissues. This can cause more side effects than giving the same dose over spread out into many treatments</a:t>
            </a:r>
            <a: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  <a:b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/>
            </a:r>
            <a:b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</a:t>
            </a:r>
            <a:r>
              <a:rPr lang="en-US" sz="2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total dose of external radiation therapy is usually divided into smaller doses called fractions</a:t>
            </a:r>
            <a: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  <a:b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2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 Most patients get radiation treatments daily, 5 days a week </a:t>
            </a:r>
            <a: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for </a:t>
            </a:r>
            <a:r>
              <a:rPr lang="en-US" sz="2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 </a:t>
            </a:r>
            <a: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to </a:t>
            </a:r>
            <a:r>
              <a:rPr lang="en-US" sz="2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8 weeks. </a:t>
            </a:r>
            <a: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/>
            </a:r>
            <a:b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Weekend </a:t>
            </a:r>
            <a:r>
              <a:rPr lang="en-US" sz="2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rest breaks allow time for normal cells to recover</a:t>
            </a:r>
            <a: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  <a:b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total dose of radiation and the number of treatments is based on:</a:t>
            </a:r>
          </a:p>
          <a:p>
            <a:r>
              <a:rPr lang="en-US" sz="2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size and location of the cancer</a:t>
            </a:r>
          </a:p>
          <a:p>
            <a:r>
              <a:rPr lang="en-US" sz="2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type of cancer</a:t>
            </a:r>
          </a:p>
          <a:p>
            <a:r>
              <a:rPr lang="en-US" sz="2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reason for the </a:t>
            </a:r>
            <a: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treatment</a:t>
            </a:r>
          </a:p>
          <a:p>
            <a: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patients </a:t>
            </a:r>
            <a:r>
              <a:rPr lang="en-US" sz="26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general </a:t>
            </a:r>
            <a:r>
              <a:rPr lang="en-US" sz="26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health</a:t>
            </a:r>
            <a:endParaRPr lang="en-US" sz="26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15</a:t>
            </a:fld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260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5377"/>
            <a:ext cx="10515600" cy="132556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n-US" sz="40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i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            Consraints </a:t>
            </a:r>
            <a:r>
              <a:rPr lang="en-US" sz="40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of Dose </a:t>
            </a:r>
            <a:endParaRPr lang="ru-RU" sz="4000" b="1" i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2581"/>
            <a:ext cx="12191999" cy="585541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16</a:t>
            </a:fld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404246" y="6356349"/>
            <a:ext cx="4114800" cy="365125"/>
          </a:xfrm>
        </p:spPr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88074" y="0"/>
            <a:ext cx="62552" cy="139653"/>
          </a:xfrm>
        </p:spPr>
        <p:txBody>
          <a:bodyPr>
            <a:normAutofit fontScale="25000" lnSpcReduction="20000"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14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After the simulation and planning have been completed, the treatment can begin.</a:t>
            </a:r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840" y="1861966"/>
            <a:ext cx="7165075" cy="4866379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861966"/>
            <a:ext cx="6741994" cy="486637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17</a:t>
            </a:fld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659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FF00"/>
                </a:solidFill>
              </a:rPr>
              <a:t>             </a:t>
            </a:r>
            <a:r>
              <a:rPr lang="en-US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Important  =&gt; make a good plane </a:t>
            </a:r>
            <a:endParaRPr lang="ru-RU" b="1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842" y="1839110"/>
            <a:ext cx="2715904" cy="4807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965" y="1839110"/>
            <a:ext cx="4762500" cy="4807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370" t="2749" r="49933" b="13008"/>
          <a:stretch/>
        </p:blipFill>
        <p:spPr>
          <a:xfrm>
            <a:off x="8323997" y="1839110"/>
            <a:ext cx="3316406" cy="465722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18</a:t>
            </a:fld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smtClean="0">
                <a:solidFill>
                  <a:srgbClr val="FFFF00"/>
                </a:solidFill>
              </a:rPr>
              <a:t>  </a:t>
            </a:r>
            <a:r>
              <a:rPr lang="en-US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Patient </a:t>
            </a:r>
            <a:r>
              <a:rPr lang="en-US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safety is very important and is assured in several ways.</a:t>
            </a:r>
            <a:endParaRPr lang="ru-RU" b="1">
              <a:solidFill>
                <a:schemeClr val="accent1">
                  <a:lumMod val="40000"/>
                  <a:lumOff val="6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sz="3600" b="1" smtClean="0">
                <a:solidFill>
                  <a:srgbClr val="FFFF00"/>
                </a:solidFill>
              </a:rPr>
              <a:t>  </a:t>
            </a:r>
            <a:r>
              <a:rPr lang="en-US" sz="3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Before </a:t>
            </a:r>
            <a:r>
              <a:rPr lang="en-US" sz="3600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treatment is delivered to the patient, a treatment plan is developed and approved by the radiation oncologist in collaboration with the radiation dosimetrist and medical physicist. The plan is double-checked before treatment is given and quality-assurance procedures are performed to ensure that the treatment will be delivered as planned.</a:t>
            </a:r>
            <a:endParaRPr lang="ru-RU" sz="3600" b="1">
              <a:solidFill>
                <a:schemeClr val="accent1">
                  <a:lumMod val="40000"/>
                  <a:lumOff val="6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19</a:t>
            </a:fld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152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5144"/>
            <a:ext cx="11483715" cy="1325563"/>
          </a:xfrm>
        </p:spPr>
        <p:txBody>
          <a:bodyPr/>
          <a:lstStyle/>
          <a:p>
            <a:r>
              <a:rPr lang="en-US" b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odoni MT Black" panose="02070A03080606020203" pitchFamily="18" charset="0"/>
                <a:ea typeface="Batang" panose="02030600000101010101" pitchFamily="18" charset="-127"/>
              </a:rPr>
              <a:t>     Teletheraphy treatment planning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40515" y="6356350"/>
            <a:ext cx="2743200" cy="365125"/>
          </a:xfrm>
        </p:spPr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2</a:t>
            </a:fld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089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2726" y="0"/>
            <a:ext cx="10515600" cy="2279177"/>
          </a:xfrm>
        </p:spPr>
        <p:txBody>
          <a:bodyPr/>
          <a:lstStyle/>
          <a:p>
            <a:r>
              <a:rPr lang="en-US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Thanks for your attention!</a:t>
            </a:r>
            <a:br>
              <a:rPr lang="en-US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806588" y="6356350"/>
            <a:ext cx="4114800" cy="365125"/>
          </a:xfrm>
        </p:spPr>
        <p:txBody>
          <a:bodyPr/>
          <a:lstStyle/>
          <a:p>
            <a:r>
              <a:rPr lang="ru-RU" smtClean="0"/>
              <a:t>23.08.2013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36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r="-2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554273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mtClean="0">
                <a:solidFill>
                  <a:schemeClr val="bg1"/>
                </a:solidFill>
              </a:rPr>
              <a:t>  External Beam Therapy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mtClean="0">
                <a:solidFill>
                  <a:schemeClr val="bg1"/>
                </a:solidFill>
              </a:rPr>
              <a:t>  linear Accelerator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mtClean="0">
                <a:solidFill>
                  <a:schemeClr val="bg1"/>
                </a:solidFill>
              </a:rPr>
              <a:t>Planning Radiation Therapy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smtClean="0">
                <a:solidFill>
                  <a:schemeClr val="bg1"/>
                </a:solidFill>
              </a:rPr>
              <a:t> CT-simulation and 3D conformal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(IMRT, VMAT)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mtClean="0">
                <a:solidFill>
                  <a:schemeClr val="bg1"/>
                </a:solidFill>
              </a:rPr>
              <a:t>  Treatment delivery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8267" y="641732"/>
            <a:ext cx="3155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Contents :</a:t>
            </a:r>
            <a:endParaRPr lang="ru-RU" sz="4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3</a:t>
            </a:fld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138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r>
              <a:rPr lang="en-US" b="1" smtClean="0">
                <a:solidFill>
                  <a:srgbClr val="FFFF00"/>
                </a:solidFill>
              </a:rPr>
              <a:t>Radiation </a:t>
            </a:r>
            <a:r>
              <a:rPr lang="en-US" b="1">
                <a:solidFill>
                  <a:srgbClr val="FFFF00"/>
                </a:solidFill>
              </a:rPr>
              <a:t>T</a:t>
            </a:r>
            <a:r>
              <a:rPr lang="en-US" b="1" smtClean="0">
                <a:solidFill>
                  <a:srgbClr val="FFFF00"/>
                </a:solidFill>
              </a:rPr>
              <a:t>herapy is used to….</a:t>
            </a:r>
            <a:endParaRPr lang="ru-RU" b="1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7594" y="1629683"/>
            <a:ext cx="5314406" cy="435133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n-US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Breast </a:t>
            </a:r>
            <a:r>
              <a:rPr lang="en-US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Cancer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Colorectal </a:t>
            </a:r>
            <a:r>
              <a:rPr lang="en-US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(Bowel) Cancer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ka-GE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n-US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Esophageal Cancer Treatment</a:t>
            </a:r>
            <a:endParaRPr lang="en-US" b="1">
              <a:solidFill>
                <a:schemeClr val="accent1">
                  <a:lumMod val="40000"/>
                  <a:lumOff val="6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ka-GE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n-US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Head </a:t>
            </a:r>
            <a:r>
              <a:rPr lang="en-US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and Neck Cancer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ka-GE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n-US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Lung </a:t>
            </a:r>
            <a:r>
              <a:rPr lang="en-US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Cancer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ka-GE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n-US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Prostate </a:t>
            </a:r>
            <a:r>
              <a:rPr lang="en-US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Cancer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ka-GE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n-US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Brain </a:t>
            </a:r>
            <a:r>
              <a:rPr lang="en-US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Tumor Treatment</a:t>
            </a:r>
            <a:endParaRPr lang="ru-RU" b="1">
              <a:solidFill>
                <a:schemeClr val="accent1">
                  <a:lumMod val="40000"/>
                  <a:lumOff val="6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67" y="1343304"/>
            <a:ext cx="4121240" cy="292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218" y="2709127"/>
            <a:ext cx="4121240" cy="2803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7" y="4874652"/>
            <a:ext cx="4288666" cy="1983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4</a:t>
            </a:fld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291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0916" y="-38021"/>
            <a:ext cx="10515600" cy="1000515"/>
          </a:xfrm>
        </p:spPr>
        <p:txBody>
          <a:bodyPr/>
          <a:lstStyle/>
          <a:p>
            <a:r>
              <a:rPr lang="en-US" smtClean="0"/>
              <a:t>                      </a:t>
            </a:r>
            <a:r>
              <a:rPr lang="en-US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 B  T</a:t>
            </a:r>
            <a:endParaRPr lang="ru-RU" b="1" i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855" y="3287791"/>
            <a:ext cx="3810000" cy="3556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514"/>
            <a:ext cx="5895975" cy="22502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r="8757"/>
          <a:stretch/>
        </p:blipFill>
        <p:spPr>
          <a:xfrm>
            <a:off x="0" y="2972772"/>
            <a:ext cx="7970293" cy="3871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5" y="44609"/>
            <a:ext cx="6296025" cy="322897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5</a:t>
            </a:fld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773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516" y="0"/>
            <a:ext cx="10929484" cy="1325563"/>
          </a:xfrm>
        </p:spPr>
        <p:txBody>
          <a:bodyPr/>
          <a:lstStyle/>
          <a:p>
            <a:r>
              <a:rPr lang="en-US" smtClean="0">
                <a:solidFill>
                  <a:srgbClr val="FFFF00"/>
                </a:solidFill>
              </a:rPr>
              <a:t>                                    </a:t>
            </a:r>
            <a:r>
              <a:rPr lang="en-US" sz="6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Linear Accelerator</a:t>
            </a:r>
            <a:endParaRPr lang="ru-RU" sz="6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629"/>
            <a:ext cx="5681911" cy="3651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934345" y="1154293"/>
            <a:ext cx="5994886" cy="5293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The linear accelerator (Linac), uses microwave technology to accelerate electrons in a part of the linac called waveguide, then allows these electrons to collide with a heavy metal target. </a:t>
            </a:r>
            <a:b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As a result of these collisions, high energy X-Rays (Photons) are produced from the target.</a:t>
            </a:r>
            <a:b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This is the most common device to treat cancer with external beam radiation.</a:t>
            </a:r>
            <a:r>
              <a:rPr lang="en-US" sz="260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sz="260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endParaRPr lang="ru-RU" sz="2600" b="1" i="1">
              <a:solidFill>
                <a:schemeClr val="accent1">
                  <a:lumMod val="40000"/>
                  <a:lumOff val="6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1940"/>
            <a:ext cx="5681911" cy="344606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6</a:t>
            </a:fld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926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767" y="102303"/>
            <a:ext cx="10515600" cy="777922"/>
          </a:xfrm>
        </p:spPr>
        <p:txBody>
          <a:bodyPr>
            <a:normAutofit/>
          </a:bodyPr>
          <a:lstStyle/>
          <a:p>
            <a:r>
              <a:rPr lang="en-US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Gantry, Couch and Multi leaf Collimators</a:t>
            </a:r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1" y="1005285"/>
            <a:ext cx="3560928" cy="35031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23983" r="16769" b="9007"/>
          <a:stretch/>
        </p:blipFill>
        <p:spPr>
          <a:xfrm>
            <a:off x="0" y="3896436"/>
            <a:ext cx="4776716" cy="29615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99546" y="880225"/>
            <a:ext cx="6974005" cy="56323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Gantry: </a:t>
            </a:r>
            <a:b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 frame housing the x-ray tube, collimators, and detectors in a CT or radiation therapy machine, with a large opening into which the patient is inserted; a mechanical support for mounting a device to be moved in a circular path.</a:t>
            </a:r>
            <a:b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MLC’s: They are heavy metal field-shaping devices with independent moving mechanisms used to create a custom like block to spare normal tissue and direct the radiation dose to the tumor. </a:t>
            </a:r>
            <a:br>
              <a:rPr lang="en-US" sz="2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400" b="1" smtClean="0">
                <a:solidFill>
                  <a:schemeClr val="accent4"/>
                </a:solidFill>
              </a:rPr>
              <a:t/>
            </a:r>
            <a:br>
              <a:rPr lang="en-US" sz="2400" b="1" smtClean="0">
                <a:solidFill>
                  <a:schemeClr val="accent4"/>
                </a:solidFill>
              </a:rPr>
            </a:br>
            <a:r>
              <a:rPr lang="en-US" sz="2400" b="1" smtClean="0">
                <a:solidFill>
                  <a:schemeClr val="accent4"/>
                </a:solidFill>
              </a:rPr>
              <a:t> </a:t>
            </a:r>
            <a:endParaRPr lang="ru-RU" sz="2400" b="1">
              <a:solidFill>
                <a:schemeClr val="accent4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41875" y="6329973"/>
            <a:ext cx="2743200" cy="365125"/>
          </a:xfrm>
        </p:spPr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7</a:t>
            </a:fld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650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 b="1" smtClean="0">
                <a:solidFill>
                  <a:srgbClr val="FFFF00"/>
                </a:solidFill>
              </a:rPr>
              <a:t>         </a:t>
            </a:r>
            <a:r>
              <a:rPr lang="en-US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Radiotherapy </a:t>
            </a:r>
            <a:r>
              <a: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Treatment </a:t>
            </a:r>
            <a:r>
              <a:rPr lang="en-US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Planning</a:t>
            </a:r>
            <a:br>
              <a:rPr lang="en-US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             System    </a:t>
            </a:r>
            <a:endParaRPr lang="ru-RU" b="1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773" y="1825625"/>
            <a:ext cx="11190027" cy="544863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mtClean="0">
                <a:solidFill>
                  <a:srgbClr val="FFFF00"/>
                </a:solidFill>
              </a:rPr>
              <a:t/>
            </a:r>
            <a:br>
              <a:rPr lang="en-US" smtClean="0">
                <a:solidFill>
                  <a:srgbClr val="FFFF00"/>
                </a:solidFill>
              </a:rPr>
            </a:br>
            <a:r>
              <a:rPr lang="en-US" smtClean="0">
                <a:solidFill>
                  <a:srgbClr val="FFFF00"/>
                </a:solidFill>
              </a:rPr>
              <a:t/>
            </a:r>
            <a:br>
              <a:rPr lang="en-US" smtClean="0">
                <a:solidFill>
                  <a:srgbClr val="FFFF00"/>
                </a:solidFill>
              </a:rPr>
            </a:br>
            <a:r>
              <a:rPr lang="en-US" smtClean="0">
                <a:solidFill>
                  <a:srgbClr val="FFFF00"/>
                </a:solidFill>
              </a:rPr>
              <a:t/>
            </a:r>
            <a:br>
              <a:rPr lang="en-US" smtClean="0">
                <a:solidFill>
                  <a:srgbClr val="FFFF00"/>
                </a:solidFill>
              </a:rPr>
            </a:br>
            <a:r>
              <a:rPr lang="en-US" smtClean="0">
                <a:solidFill>
                  <a:srgbClr val="FFFF00"/>
                </a:solidFill>
              </a:rPr>
              <a:t/>
            </a:r>
            <a:br>
              <a:rPr lang="en-US" smtClean="0">
                <a:solidFill>
                  <a:srgbClr val="FFFF00"/>
                </a:solidFill>
              </a:rPr>
            </a:br>
            <a:r>
              <a:rPr lang="en-US" smtClean="0">
                <a:solidFill>
                  <a:srgbClr val="FFFF00"/>
                </a:solidFill>
              </a:rPr>
              <a:t/>
            </a:r>
            <a:br>
              <a:rPr lang="en-US" smtClean="0">
                <a:solidFill>
                  <a:srgbClr val="FFFF00"/>
                </a:solidFill>
              </a:rPr>
            </a:br>
            <a:r>
              <a:rPr lang="en-US" smtClean="0">
                <a:solidFill>
                  <a:srgbClr val="FFFF00"/>
                </a:solidFill>
              </a:rPr>
              <a:t> </a:t>
            </a:r>
            <a:br>
              <a:rPr lang="en-US" smtClean="0">
                <a:solidFill>
                  <a:srgbClr val="FFFF00"/>
                </a:solidFill>
              </a:rPr>
            </a:br>
            <a:r>
              <a:rPr lang="en-US" smtClean="0">
                <a:solidFill>
                  <a:srgbClr val="FFFF00"/>
                </a:solidFill>
              </a:rPr>
              <a:t/>
            </a:r>
            <a:br>
              <a:rPr lang="en-US" smtClean="0">
                <a:solidFill>
                  <a:srgbClr val="FFFF00"/>
                </a:solidFill>
              </a:rPr>
            </a:br>
            <a:r>
              <a:rPr lang="en-US" sz="32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Masks</a:t>
            </a:r>
            <a:r>
              <a:rPr lang="en-US" sz="3200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, pads or </a:t>
            </a:r>
            <a:r>
              <a:rPr lang="en-US" sz="32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other</a:t>
            </a:r>
            <a:br>
              <a:rPr lang="en-US" sz="32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2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immobilization </a:t>
            </a:r>
            <a:r>
              <a:rPr lang="en-US" sz="3200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devices are </a:t>
            </a:r>
            <a:r>
              <a:rPr lang="en-US" sz="32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typically</a:t>
            </a:r>
            <a:br>
              <a:rPr lang="en-US" sz="32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2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200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used to help the patient to hold still </a:t>
            </a:r>
            <a:r>
              <a:rPr lang="en-US" sz="32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sz="32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2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and </a:t>
            </a:r>
            <a:r>
              <a:rPr lang="en-US" sz="3200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in a specific position </a:t>
            </a:r>
            <a:r>
              <a:rPr lang="en-US" sz="32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during</a:t>
            </a:r>
            <a:br>
              <a:rPr lang="en-US" sz="32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2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the </a:t>
            </a:r>
            <a:r>
              <a:rPr lang="en-US" sz="3200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simulation.</a:t>
            </a:r>
            <a:endParaRPr lang="ru-RU" sz="3200" b="1">
              <a:solidFill>
                <a:schemeClr val="accent1">
                  <a:lumMod val="40000"/>
                  <a:lumOff val="6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4315" b="19658"/>
          <a:stretch/>
        </p:blipFill>
        <p:spPr>
          <a:xfrm>
            <a:off x="0" y="1446663"/>
            <a:ext cx="3985146" cy="2988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 b="11396"/>
          <a:stretch/>
        </p:blipFill>
        <p:spPr>
          <a:xfrm>
            <a:off x="7560859" y="1139712"/>
            <a:ext cx="4421875" cy="3295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2379" t="5774" r="4126" b="8304"/>
          <a:stretch/>
        </p:blipFill>
        <p:spPr>
          <a:xfrm>
            <a:off x="7497171" y="3403320"/>
            <a:ext cx="4694829" cy="33250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3076" t="15548" r="2956" b="18375"/>
          <a:stretch/>
        </p:blipFill>
        <p:spPr>
          <a:xfrm>
            <a:off x="3807725" y="1937773"/>
            <a:ext cx="4217158" cy="2552132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8</a:t>
            </a:fld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556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7132" y="0"/>
            <a:ext cx="10515600" cy="1325563"/>
          </a:xfrm>
        </p:spPr>
        <p:txBody>
          <a:bodyPr/>
          <a:lstStyle/>
          <a:p>
            <a:r>
              <a:rPr lang="en-US" smtClean="0">
                <a:solidFill>
                  <a:srgbClr val="FFFF00"/>
                </a:solidFill>
              </a:rPr>
              <a:t>                       </a:t>
            </a:r>
            <a:r>
              <a:rPr lang="en-US" b="1" smtClean="0">
                <a:solidFill>
                  <a:srgbClr val="FFFF00"/>
                </a:solidFill>
              </a:rPr>
              <a:t>Radiotherapy </a:t>
            </a:r>
            <a:r>
              <a:rPr lang="en-US" b="1">
                <a:solidFill>
                  <a:srgbClr val="FFFF00"/>
                </a:solidFill>
              </a:rPr>
              <a:t>Treatment </a:t>
            </a:r>
            <a:r>
              <a:rPr lang="en-US" b="1" smtClean="0">
                <a:solidFill>
                  <a:srgbClr val="FFFF00"/>
                </a:solidFill>
              </a:rPr>
              <a:t>Planning </a:t>
            </a:r>
            <a:endParaRPr lang="ru-RU" b="1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89950" y="1121458"/>
            <a:ext cx="6096000" cy="53860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3600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The LINAC is used to treat all body sites, using conventional techniques, Intensity-Modulated Radiation Therapy (IMRT), Volumetric Modulated Arc Therapy (</a:t>
            </a:r>
            <a:r>
              <a:rPr lang="en-US" sz="3600" b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VMAT)</a:t>
            </a:r>
            <a:r>
              <a:rPr lang="en-US" sz="3200" b="1" smtClean="0">
                <a:solidFill>
                  <a:schemeClr val="accent4"/>
                </a:solidFill>
              </a:rPr>
              <a:t/>
            </a:r>
            <a:br>
              <a:rPr lang="en-US" sz="3200" b="1" smtClean="0">
                <a:solidFill>
                  <a:schemeClr val="accent4"/>
                </a:solidFill>
              </a:rPr>
            </a:br>
            <a:r>
              <a:rPr lang="en-US" sz="3200" b="1" smtClean="0">
                <a:solidFill>
                  <a:schemeClr val="accent4"/>
                </a:solidFill>
              </a:rPr>
              <a:t/>
            </a:r>
            <a:br>
              <a:rPr lang="en-US" sz="3200" b="1" smtClean="0">
                <a:solidFill>
                  <a:schemeClr val="accent4"/>
                </a:solidFill>
              </a:rPr>
            </a:br>
            <a:r>
              <a:rPr lang="en-US" sz="3200" b="1" smtClean="0">
                <a:solidFill>
                  <a:schemeClr val="accent4"/>
                </a:solidFill>
              </a:rPr>
              <a:t/>
            </a:r>
            <a:br>
              <a:rPr lang="en-US" sz="3200" b="1" smtClean="0">
                <a:solidFill>
                  <a:schemeClr val="accent4"/>
                </a:solidFill>
              </a:rPr>
            </a:br>
            <a:r>
              <a:rPr lang="en-US" sz="3200" b="1" smtClean="0">
                <a:solidFill>
                  <a:schemeClr val="accent4"/>
                </a:solidFill>
              </a:rPr>
              <a:t/>
            </a:r>
            <a:br>
              <a:rPr lang="en-US" sz="3200" b="1" smtClean="0">
                <a:solidFill>
                  <a:schemeClr val="accent4"/>
                </a:solidFill>
              </a:rPr>
            </a:br>
            <a:endParaRPr lang="ru-RU" sz="3200" b="1">
              <a:solidFill>
                <a:schemeClr val="accent4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0931" cy="435133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1201"/>
            <a:ext cx="5677469" cy="380862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828A-F261-4F54-9D9B-F4B9AC7931FE}" type="slidenum"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pPr/>
              <a:t>9</a:t>
            </a:fld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23.08.2013</a:t>
            </a:r>
            <a:endParaRPr lang="ru-RU" sz="2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450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3461</TotalTime>
  <Words>456</Words>
  <Application>Microsoft Office PowerPoint</Application>
  <PresentationFormat>Широкоэкранный</PresentationFormat>
  <Paragraphs>94</Paragraphs>
  <Slides>20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Batang</vt:lpstr>
      <vt:lpstr>Aparajita</vt:lpstr>
      <vt:lpstr>Arial</vt:lpstr>
      <vt:lpstr>Baskerville Old Face</vt:lpstr>
      <vt:lpstr>Bodoni MT Black</vt:lpstr>
      <vt:lpstr>Calibri</vt:lpstr>
      <vt:lpstr>Calibri Light</vt:lpstr>
      <vt:lpstr>Sylfaen</vt:lpstr>
      <vt:lpstr>Wingdings</vt:lpstr>
      <vt:lpstr>Тема Office</vt:lpstr>
      <vt:lpstr>Презентация PowerPoint</vt:lpstr>
      <vt:lpstr>     Teletheraphy treatment planning</vt:lpstr>
      <vt:lpstr>Презентация PowerPoint</vt:lpstr>
      <vt:lpstr>Radiation Therapy is used to….</vt:lpstr>
      <vt:lpstr>                      E  B  T</vt:lpstr>
      <vt:lpstr>                                    Linear Accelerator</vt:lpstr>
      <vt:lpstr>Gantry, Couch and Multi leaf Collimators</vt:lpstr>
      <vt:lpstr>         Radiotherapy Treatment Planning                             System    </vt:lpstr>
      <vt:lpstr>                       Radiotherapy Treatment Planning </vt:lpstr>
      <vt:lpstr>3D conformal radiation therapy is a cancer treatment that shapes the radiation beams to match the shape of the tumor.</vt:lpstr>
      <vt:lpstr>Презентация PowerPoint</vt:lpstr>
      <vt:lpstr>                                  </vt:lpstr>
      <vt:lpstr>                                                    (I M R T)   </vt:lpstr>
      <vt:lpstr>                                             (V M A T)</vt:lpstr>
      <vt:lpstr>Презентация PowerPoint</vt:lpstr>
      <vt:lpstr>                            Consraints of Dose </vt:lpstr>
      <vt:lpstr>After the simulation and planning have been completed, the treatment can begin.</vt:lpstr>
      <vt:lpstr>             Important  =&gt; make a good plane </vt:lpstr>
      <vt:lpstr>  Patient safety is very important and is assured in several ways.</vt:lpstr>
      <vt:lpstr>Thanks for your attention!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Nino</dc:creator>
  <cp:lastModifiedBy>Nino</cp:lastModifiedBy>
  <cp:revision>77</cp:revision>
  <dcterms:created xsi:type="dcterms:W3CDTF">2018-08-15T11:26:42Z</dcterms:created>
  <dcterms:modified xsi:type="dcterms:W3CDTF">2018-08-23T04:42:44Z</dcterms:modified>
</cp:coreProperties>
</file>