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3D895F-FF1F-436E-A47F-C9D02FB07AB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C4D667-6E28-4F0B-895D-448D9E6029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hi-news.ru/technology/sozdany-nanoroboty-sposobnye-samostoyatelno-lechit-razryvy-elektricheskix-cepej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ge/imgres?start=400&amp;client=firefox-a&amp;hs=57H&amp;sa=X&amp;rls=org.mozilla:en-US:official&amp;channel=sb&amp;biw=1680&amp;bih=906&amp;tbm=isch&amp;tbnid=0CrJm0_XXBoLfM:&amp;imgrefurl=http://blog.imaging-git.com/2009/09/17/a-new-glance-on-microscopic-images/&amp;docid=5LKfPBKt8Z-ZvM&amp;imgurl=http://imaginggit.files.wordpress.com/2009/09/kelvin-probe-force-microscopy2.jpg?w=450&amp;w=227&amp;h=160&amp;ei=bmMAU730F4LNygPzjIKADw&amp;zoom=1&amp;ved=0CPsBEIQcMFI4kAM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/gtu.ge" TargetMode="External"/><Relationship Id="rId2" Type="http://schemas.openxmlformats.org/officeDocument/2006/relationships/hyperlink" Target="http://www.google.com/url?q=http://ieeexplore.ieee.org/xpl/articleDetails.jsp?arnumber%3D8031369%26source%3Dauthoralert&amp;sa=D&amp;sntz=1&amp;usg=AFQjCNF0XpXik5wSaoFrQ8dm4439OGhEI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u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305" y="259958"/>
            <a:ext cx="1530419" cy="15139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329711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b="1" i="1" dirty="0" smtClean="0">
                <a:solidFill>
                  <a:srgbClr val="00B050"/>
                </a:solidFill>
              </a:rPr>
              <a:t>თბილისის სახელმწიფო </a:t>
            </a:r>
          </a:p>
          <a:p>
            <a:pPr algn="ctr"/>
            <a:r>
              <a:rPr lang="ka-GE" sz="2400" b="1" i="1" dirty="0" smtClean="0">
                <a:solidFill>
                  <a:srgbClr val="00B050"/>
                </a:solidFill>
              </a:rPr>
              <a:t>უნივერსიტეტის ზუსტ და საბუნებისმეტყველო მეცნიერებათა ფაკულტეტის </a:t>
            </a:r>
            <a:r>
              <a:rPr lang="ka-GE" sz="2400" b="1" i="1" dirty="0" smtClean="0">
                <a:solidFill>
                  <a:srgbClr val="FF0000"/>
                </a:solidFill>
              </a:rPr>
              <a:t>ფიზიკის დეპარტამენტი </a:t>
            </a:r>
            <a:endParaRPr lang="ru-RU" sz="2400" dirty="0"/>
          </a:p>
        </p:txBody>
      </p:sp>
      <p:pic>
        <p:nvPicPr>
          <p:cNvPr id="6" name="Picture 3" descr="carbon-nanotubes-400p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5" y="329710"/>
            <a:ext cx="1428176" cy="144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39299" y="2276872"/>
            <a:ext cx="80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კონდენსირებული გარემოს ფიზიკა</a:t>
            </a:r>
            <a:r>
              <a:rPr lang="en-US" sz="2000" b="1" dirty="0" smtClean="0">
                <a:solidFill>
                  <a:srgbClr val="C00000"/>
                </a:solidFill>
              </a:rPr>
              <a:t>  </a:t>
            </a:r>
            <a:r>
              <a:rPr lang="ka-GE" sz="2000" b="1" dirty="0" smtClean="0">
                <a:solidFill>
                  <a:srgbClr val="002060"/>
                </a:solidFill>
              </a:rPr>
              <a:t>(მიკრო და ნანოელექტრონიკა)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7305" y="291000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b="1" i="1" dirty="0" smtClean="0">
                <a:solidFill>
                  <a:srgbClr val="002060"/>
                </a:solidFill>
              </a:rPr>
              <a:t>მიკრო და ნანო  </a:t>
            </a:r>
            <a:r>
              <a:rPr lang="ka-GE" sz="2400" b="1" i="1" dirty="0">
                <a:solidFill>
                  <a:srgbClr val="002060"/>
                </a:solidFill>
              </a:rPr>
              <a:t>მასალების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ka-GE" sz="2400" b="1" i="1" dirty="0" smtClean="0">
                <a:solidFill>
                  <a:srgbClr val="002060"/>
                </a:solidFill>
              </a:rPr>
              <a:t>მიღება </a:t>
            </a:r>
            <a:r>
              <a:rPr lang="ka-GE" sz="2400" b="1" i="1" dirty="0">
                <a:solidFill>
                  <a:srgbClr val="002060"/>
                </a:solidFill>
              </a:rPr>
              <a:t>და კვლევა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1590" y="349432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i="1" dirty="0">
                <a:solidFill>
                  <a:srgbClr val="FF0000"/>
                </a:solidFill>
              </a:rPr>
              <a:t>მომხსენებელი</a:t>
            </a:r>
            <a:r>
              <a:rPr lang="en-US" b="1" i="1" dirty="0">
                <a:solidFill>
                  <a:srgbClr val="FF0000"/>
                </a:solidFill>
              </a:rPr>
              <a:t>:</a:t>
            </a:r>
            <a:r>
              <a:rPr lang="ka-GE" b="1" i="1" dirty="0">
                <a:solidFill>
                  <a:srgbClr val="FF0000"/>
                </a:solidFill>
              </a:rPr>
              <a:t> ასოც. პროფ. ამირან ბიბილაშვილი</a:t>
            </a:r>
            <a:r>
              <a:rPr lang="en-US" b="1" i="1" dirty="0">
                <a:solidFill>
                  <a:srgbClr val="FF0000"/>
                </a:solidFill>
              </a:rPr>
              <a:t/>
            </a:r>
            <a:br>
              <a:rPr lang="en-US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22108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i="1" dirty="0">
                <a:solidFill>
                  <a:srgbClr val="00B050"/>
                </a:solidFill>
              </a:rPr>
              <a:t>თანაავტორები: </a:t>
            </a:r>
            <a:r>
              <a:rPr lang="ka-GE" b="1" i="1" dirty="0" smtClean="0">
                <a:solidFill>
                  <a:srgbClr val="00B050"/>
                </a:solidFill>
              </a:rPr>
              <a:t>ზ</a:t>
            </a:r>
            <a:r>
              <a:rPr lang="ka-GE" b="1" i="1" dirty="0">
                <a:solidFill>
                  <a:srgbClr val="00B050"/>
                </a:solidFill>
              </a:rPr>
              <a:t>. </a:t>
            </a:r>
            <a:r>
              <a:rPr lang="ka-GE" b="1" i="1" dirty="0" smtClean="0">
                <a:solidFill>
                  <a:srgbClr val="00B050"/>
                </a:solidFill>
              </a:rPr>
              <a:t>ყუშიტაშვილი </a:t>
            </a:r>
            <a:r>
              <a:rPr lang="en-US" b="1" i="1" dirty="0" smtClean="0">
                <a:solidFill>
                  <a:srgbClr val="00B050"/>
                </a:solidFill>
              </a:rPr>
              <a:t>, </a:t>
            </a:r>
            <a:r>
              <a:rPr lang="ka-GE" b="1" i="1" dirty="0" smtClean="0">
                <a:solidFill>
                  <a:srgbClr val="00B050"/>
                </a:solidFill>
              </a:rPr>
              <a:t>ზ. ჯიბუტი და ლ. ჯიბუტი 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572" y="4797152"/>
            <a:ext cx="7812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i="1" dirty="0" smtClean="0">
                <a:solidFill>
                  <a:srgbClr val="C00000"/>
                </a:solidFill>
              </a:rPr>
              <a:t>მეშვიდე </a:t>
            </a:r>
            <a:r>
              <a:rPr lang="ka-GE" b="1" i="1" dirty="0">
                <a:solidFill>
                  <a:srgbClr val="C00000"/>
                </a:solidFill>
              </a:rPr>
              <a:t>საფაკულტეტო კონფერენცია ზუსტ და საბუნებისმეტყველო მეცნიერებებში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96103" y="5733256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b="1" dirty="0">
                <a:solidFill>
                  <a:srgbClr val="FFC000"/>
                </a:solidFill>
              </a:rPr>
              <a:t>თბილისი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ka-GE" b="1" dirty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201</a:t>
            </a:r>
            <a:r>
              <a:rPr lang="ka-GE" b="1" dirty="0" smtClean="0">
                <a:solidFill>
                  <a:srgbClr val="FFC000"/>
                </a:solidFill>
              </a:rPr>
              <a:t>9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hi-news.ru/wp-content/uploads/2016/03/circuit-650x43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0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75656" y="1556792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3600" b="1" dirty="0">
                <a:solidFill>
                  <a:srgbClr val="FF0000"/>
                </a:solidFill>
              </a:rPr>
              <a:t>მადლობა 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ka-GE" sz="3600" b="1" dirty="0">
                <a:solidFill>
                  <a:srgbClr val="FF0000"/>
                </a:solidFill>
              </a:rPr>
              <a:t>ყურადღებისთვის</a:t>
            </a:r>
            <a:r>
              <a:rPr lang="en-US" sz="3600" b="1" dirty="0">
                <a:solidFill>
                  <a:srgbClr val="FF0000"/>
                </a:solidFill>
              </a:rPr>
              <a:t>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0866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7" y="332656"/>
            <a:ext cx="7848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800" b="1" i="1" dirty="0">
                <a:solidFill>
                  <a:srgbClr val="7030A0"/>
                </a:solidFill>
              </a:rPr>
              <a:t>ინტეგრალური </a:t>
            </a:r>
            <a:r>
              <a:rPr lang="ka-GE" sz="2800" b="1" i="1" dirty="0" smtClean="0">
                <a:solidFill>
                  <a:srgbClr val="7030A0"/>
                </a:solidFill>
              </a:rPr>
              <a:t> სქემების მასალების მიღება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1440160" cy="100811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1080120" cy="100811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4513"/>
            <a:ext cx="1020712" cy="100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29" descr="https://encrypted-tbn1.gstatic.com/images?q=tbn:ANd9GcTEPabBj-9w4Qv9whyAhMiW7R_J9VHQVowOSjdQP_w1OYDiMPg6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23189"/>
            <a:ext cx="144016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newIMG_01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48" y="1049031"/>
            <a:ext cx="1224136" cy="9822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2348880"/>
            <a:ext cx="3512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b="1" dirty="0">
                <a:solidFill>
                  <a:srgbClr val="7030A0"/>
                </a:solidFill>
              </a:rPr>
              <a:t>პრეზენტაციის სტრუქტურა: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4451" y="28529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>
              <a:buNone/>
            </a:pPr>
            <a:r>
              <a:rPr lang="ka-GE" sz="2000" dirty="0"/>
              <a:t>1) </a:t>
            </a:r>
            <a:r>
              <a:rPr lang="ka-GE" sz="2000" b="1" dirty="0"/>
              <a:t>საკითხის </a:t>
            </a:r>
            <a:r>
              <a:rPr lang="ka-GE" sz="2000" b="1" dirty="0">
                <a:solidFill>
                  <a:srgbClr val="FF0000"/>
                </a:solidFill>
              </a:rPr>
              <a:t>პრობლემა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ka-GE" sz="2000" b="1" dirty="0">
                <a:solidFill>
                  <a:schemeClr val="accent6"/>
                </a:solidFill>
              </a:rPr>
              <a:t>აქტუალობა</a:t>
            </a:r>
            <a:r>
              <a:rPr lang="ka-GE" sz="2000" b="1" dirty="0"/>
              <a:t>;</a:t>
            </a:r>
          </a:p>
          <a:p>
            <a:pPr marL="45720" indent="0">
              <a:buNone/>
            </a:pPr>
            <a:r>
              <a:rPr lang="ka-GE" sz="2000" b="1" dirty="0"/>
              <a:t>2) მიზანი და საკითხის გადაჭრისთვის  –</a:t>
            </a:r>
            <a:r>
              <a:rPr lang="ka-GE" sz="2000" b="1" dirty="0">
                <a:solidFill>
                  <a:srgbClr val="00B050"/>
                </a:solidFill>
              </a:rPr>
              <a:t>მოკლე </a:t>
            </a:r>
            <a:r>
              <a:rPr lang="ka-GE" sz="2000" b="1" dirty="0" smtClean="0">
                <a:solidFill>
                  <a:srgbClr val="00B050"/>
                </a:solidFill>
              </a:rPr>
              <a:t>აღწერა, ინოვაციურობა</a:t>
            </a:r>
            <a:r>
              <a:rPr lang="ka-GE" sz="2000" b="1" dirty="0"/>
              <a:t>;</a:t>
            </a:r>
          </a:p>
          <a:p>
            <a:pPr marL="45720" indent="0">
              <a:buNone/>
            </a:pPr>
            <a:r>
              <a:rPr lang="ka-GE" sz="2000" b="1" dirty="0"/>
              <a:t>3)</a:t>
            </a:r>
            <a:r>
              <a:rPr lang="ka-GE" sz="2000" b="1" dirty="0">
                <a:solidFill>
                  <a:schemeClr val="accent2"/>
                </a:solidFill>
              </a:rPr>
              <a:t> მიღებული შედეგები;</a:t>
            </a:r>
            <a:endParaRPr lang="ka-GE" sz="2000" b="1" dirty="0"/>
          </a:p>
          <a:p>
            <a:pPr marL="45720" indent="0">
              <a:buNone/>
            </a:pPr>
            <a:r>
              <a:rPr lang="ka-GE" sz="2000" b="1" dirty="0"/>
              <a:t>4) </a:t>
            </a:r>
            <a:r>
              <a:rPr lang="ka-GE" sz="2000" b="1" dirty="0">
                <a:solidFill>
                  <a:srgbClr val="C00000"/>
                </a:solidFill>
              </a:rPr>
              <a:t>დასკვნა</a:t>
            </a:r>
            <a:r>
              <a:rPr lang="ka-GE" sz="2000" b="1" dirty="0"/>
              <a:t>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95032" y="5085184"/>
            <a:ext cx="7237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rgbClr val="C00000"/>
                </a:solidFill>
              </a:rPr>
              <a:t>განიხილება დაბალტემპერატურული პროცესებით </a:t>
            </a:r>
          </a:p>
          <a:p>
            <a:r>
              <a:rPr lang="ka-GE" b="1" dirty="0" smtClean="0">
                <a:solidFill>
                  <a:srgbClr val="002060"/>
                </a:solidFill>
              </a:rPr>
              <a:t>ა) </a:t>
            </a:r>
            <a:r>
              <a:rPr lang="ka-GE" b="1" dirty="0">
                <a:solidFill>
                  <a:srgbClr val="002060"/>
                </a:solidFill>
              </a:rPr>
              <a:t>გალიუმის </a:t>
            </a:r>
            <a:r>
              <a:rPr lang="ka-GE" b="1" dirty="0" smtClean="0">
                <a:solidFill>
                  <a:srgbClr val="002060"/>
                </a:solidFill>
              </a:rPr>
              <a:t>ნიტრიდის</a:t>
            </a:r>
            <a:r>
              <a:rPr lang="ka-GE" b="1" dirty="0">
                <a:solidFill>
                  <a:srgbClr val="002060"/>
                </a:solidFill>
              </a:rPr>
              <a:t>ა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ka-GE" b="1" dirty="0" smtClean="0">
                <a:solidFill>
                  <a:srgbClr val="00B050"/>
                </a:solidFill>
              </a:rPr>
              <a:t>და</a:t>
            </a:r>
            <a:r>
              <a:rPr lang="ka-GE" b="1" dirty="0" smtClean="0">
                <a:solidFill>
                  <a:srgbClr val="FF0000"/>
                </a:solidFill>
              </a:rPr>
              <a:t> 2) ცირკონიუმის ოქსიდების ფირების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ka-GE" b="1" dirty="0" smtClean="0">
                <a:solidFill>
                  <a:srgbClr val="FF0000"/>
                </a:solidFill>
              </a:rPr>
              <a:t>მიღება </a:t>
            </a:r>
            <a:r>
              <a:rPr lang="ka-GE" b="1" dirty="0">
                <a:solidFill>
                  <a:srgbClr val="FF0000"/>
                </a:solidFill>
              </a:rPr>
              <a:t>და კვლევა: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9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39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 smtClean="0">
                <a:solidFill>
                  <a:srgbClr val="C00000"/>
                </a:solidFill>
              </a:rPr>
              <a:t>ა) მესამე </a:t>
            </a:r>
            <a:r>
              <a:rPr lang="ka-GE" b="1" dirty="0">
                <a:solidFill>
                  <a:srgbClr val="C00000"/>
                </a:solidFill>
              </a:rPr>
              <a:t>ჯგუფის ელემენტის ნიტრიდის </a:t>
            </a:r>
            <a:r>
              <a:rPr lang="ka-GE" b="1" dirty="0" smtClean="0">
                <a:solidFill>
                  <a:srgbClr val="C00000"/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</a:rPr>
              <a:t>p-</a:t>
            </a:r>
            <a:r>
              <a:rPr lang="ka-GE" b="1" dirty="0" smtClean="0">
                <a:solidFill>
                  <a:srgbClr val="C00000"/>
                </a:solidFill>
              </a:rPr>
              <a:t>GaN</a:t>
            </a:r>
            <a:r>
              <a:rPr lang="ka-GE" b="1" dirty="0">
                <a:solidFill>
                  <a:srgbClr val="C00000"/>
                </a:solidFill>
              </a:rPr>
              <a:t>) </a:t>
            </a:r>
            <a:r>
              <a:rPr lang="ka-GE" b="1" dirty="0" smtClean="0">
                <a:solidFill>
                  <a:srgbClr val="C00000"/>
                </a:solidFill>
              </a:rPr>
              <a:t>ფორმირება, ელექტრო–ფიზიკური </a:t>
            </a:r>
            <a:r>
              <a:rPr lang="ka-GE" b="1" dirty="0">
                <a:solidFill>
                  <a:srgbClr val="C00000"/>
                </a:solidFill>
              </a:rPr>
              <a:t>და ოპტიკური მახასიათებლების შესწავლა</a:t>
            </a:r>
            <a:r>
              <a:rPr lang="ka-GE" b="1" dirty="0"/>
              <a:t>.</a:t>
            </a:r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324035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90872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i="1" dirty="0"/>
              <a:t>1) </a:t>
            </a:r>
            <a:r>
              <a:rPr lang="ka-GE" b="1" i="1" dirty="0">
                <a:solidFill>
                  <a:srgbClr val="FF0000"/>
                </a:solidFill>
              </a:rPr>
              <a:t>ახალი </a:t>
            </a:r>
            <a:r>
              <a:rPr lang="ka-GE" b="1" i="1" dirty="0" smtClean="0">
                <a:solidFill>
                  <a:srgbClr val="FF0000"/>
                </a:solidFill>
              </a:rPr>
              <a:t>მასალის მიღება </a:t>
            </a:r>
            <a:r>
              <a:rPr lang="ka-GE" b="1" i="1" dirty="0">
                <a:solidFill>
                  <a:srgbClr val="FF0000"/>
                </a:solidFill>
              </a:rPr>
              <a:t>და </a:t>
            </a:r>
            <a:r>
              <a:rPr lang="ka-GE" b="1" i="1" dirty="0" smtClean="0">
                <a:solidFill>
                  <a:srgbClr val="FF0000"/>
                </a:solidFill>
              </a:rPr>
              <a:t>კვლევა  –  </a:t>
            </a:r>
            <a:r>
              <a:rPr lang="ka-GE" b="1" dirty="0" smtClean="0">
                <a:solidFill>
                  <a:srgbClr val="C00000"/>
                </a:solidFill>
              </a:rPr>
              <a:t>(</a:t>
            </a:r>
            <a:r>
              <a:rPr lang="en-US" b="1" dirty="0">
                <a:solidFill>
                  <a:srgbClr val="C00000"/>
                </a:solidFill>
              </a:rPr>
              <a:t>p-</a:t>
            </a:r>
            <a:r>
              <a:rPr lang="ka-GE" b="1" dirty="0">
                <a:solidFill>
                  <a:srgbClr val="C00000"/>
                </a:solidFill>
              </a:rPr>
              <a:t>GaN) 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9499" y="3140968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>
                <a:solidFill>
                  <a:srgbClr val="0070C0"/>
                </a:solidFill>
              </a:rPr>
              <a:t>ცისფერი დიოდის სტრუქტურა.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34" y="1278052"/>
            <a:ext cx="3737502" cy="182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3968" y="3187784"/>
            <a:ext cx="4267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>
                <a:solidFill>
                  <a:srgbClr val="FF0000"/>
                </a:solidFill>
              </a:rPr>
              <a:t>ზედიდი სიხშირის ვტ–ის სტრუქტურა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99" y="3562119"/>
            <a:ext cx="2088232" cy="23762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96094" y="5877271"/>
            <a:ext cx="2735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2) </a:t>
            </a:r>
            <a:r>
              <a:rPr lang="ka-GE" b="1" dirty="0" smtClean="0">
                <a:solidFill>
                  <a:srgbClr val="FF0000"/>
                </a:solidFill>
              </a:rPr>
              <a:t>ორმაგნიტრონიანის   </a:t>
            </a:r>
          </a:p>
          <a:p>
            <a:pPr algn="ctr"/>
            <a:r>
              <a:rPr lang="ka-GE" b="1" dirty="0" smtClean="0">
                <a:solidFill>
                  <a:srgbClr val="FF0000"/>
                </a:solidFill>
              </a:rPr>
              <a:t> </a:t>
            </a:r>
            <a:r>
              <a:rPr lang="ka-GE" b="1" dirty="0">
                <a:solidFill>
                  <a:srgbClr val="FF0000"/>
                </a:solidFill>
              </a:rPr>
              <a:t>სქემატური სახე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49" y="3929069"/>
            <a:ext cx="2376264" cy="19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937309" y="5877270"/>
            <a:ext cx="2138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rgbClr val="C00000"/>
                </a:solidFill>
              </a:rPr>
              <a:t>მოდერნიზებული</a:t>
            </a:r>
          </a:p>
          <a:p>
            <a:r>
              <a:rPr lang="en-US" b="1" dirty="0" smtClean="0"/>
              <a:t> </a:t>
            </a:r>
            <a:r>
              <a:rPr lang="ka-GE" b="1" dirty="0">
                <a:solidFill>
                  <a:srgbClr val="7030A0"/>
                </a:solidFill>
              </a:rPr>
              <a:t>უი   დასხივებით</a:t>
            </a:r>
            <a:r>
              <a:rPr lang="en-US" sz="1600" b="1" dirty="0" smtClean="0">
                <a:solidFill>
                  <a:srgbClr val="7030A0"/>
                </a:solidFill>
              </a:rPr>
              <a:t>: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60" y="3929069"/>
            <a:ext cx="3115816" cy="183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423790" y="5938384"/>
            <a:ext cx="2783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>
                <a:solidFill>
                  <a:srgbClr val="00B050"/>
                </a:solidFill>
              </a:rPr>
              <a:t>მიღებული ნიმუშის სახე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9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92" y="836712"/>
            <a:ext cx="3252420" cy="171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4172" y="770155"/>
            <a:ext cx="4682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a-GE" b="1" dirty="0">
                <a:solidFill>
                  <a:srgbClr val="00B0F0"/>
                </a:solidFill>
              </a:rPr>
              <a:t>მოდერნიზებული იფგ–ს დანადგარი </a:t>
            </a:r>
            <a:endParaRPr lang="ru-RU" b="1" dirty="0">
              <a:solidFill>
                <a:srgbClr val="00B0F0"/>
              </a:solidFill>
            </a:endParaRPr>
          </a:p>
          <a:p>
            <a:pPr lvl="0"/>
            <a:r>
              <a:rPr lang="ka-GE" b="1" dirty="0">
                <a:solidFill>
                  <a:srgbClr val="00B0F0"/>
                </a:solidFill>
              </a:rPr>
              <a:t> ღია</a:t>
            </a:r>
            <a:r>
              <a:rPr lang="ka-GE" dirty="0">
                <a:solidFill>
                  <a:prstClr val="black"/>
                </a:solidFill>
              </a:rPr>
              <a:t>  </a:t>
            </a:r>
            <a:r>
              <a:rPr lang="ka-GE" b="1" dirty="0">
                <a:solidFill>
                  <a:srgbClr val="FF0000"/>
                </a:solidFill>
              </a:rPr>
              <a:t>და ღიად  ჩართული მდგომარეობაში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7977" y="1432198"/>
            <a:ext cx="49328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rgbClr val="C00000"/>
                </a:solidFill>
              </a:rPr>
              <a:t>გამოსხივების წყარო ჰალოგენური ნათურა КГ 1000-220</a:t>
            </a:r>
            <a:r>
              <a:rPr lang="ka-GE" dirty="0"/>
              <a:t>; </a:t>
            </a:r>
            <a:r>
              <a:rPr lang="ru-RU" b="1" dirty="0" err="1">
                <a:solidFill>
                  <a:srgbClr val="00B050"/>
                </a:solidFill>
              </a:rPr>
              <a:t>სიმძლავრის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ცვლ</a:t>
            </a:r>
            <a:r>
              <a:rPr lang="ka-GE" b="1" dirty="0">
                <a:solidFill>
                  <a:srgbClr val="00B050"/>
                </a:solidFill>
              </a:rPr>
              <a:t>ილება 0–</a:t>
            </a:r>
            <a:r>
              <a:rPr lang="ru-RU" b="1" dirty="0">
                <a:solidFill>
                  <a:srgbClr val="00B050"/>
                </a:solidFill>
              </a:rPr>
              <a:t>190 </a:t>
            </a:r>
            <a:r>
              <a:rPr lang="ru-RU" b="1" dirty="0" err="1">
                <a:solidFill>
                  <a:srgbClr val="00B050"/>
                </a:solidFill>
              </a:rPr>
              <a:t>ვტ</a:t>
            </a:r>
            <a:r>
              <a:rPr lang="ru-RU" b="1" dirty="0">
                <a:solidFill>
                  <a:srgbClr val="00B050"/>
                </a:solidFill>
              </a:rPr>
              <a:t>./</a:t>
            </a:r>
            <a:r>
              <a:rPr lang="ru-RU" b="1" dirty="0" err="1">
                <a:solidFill>
                  <a:srgbClr val="00B050"/>
                </a:solidFill>
              </a:rPr>
              <a:t>სმ</a:t>
            </a:r>
            <a:r>
              <a:rPr lang="ru-RU" b="1" baseline="30000" dirty="0" err="1">
                <a:solidFill>
                  <a:srgbClr val="00B050"/>
                </a:solidFill>
              </a:rPr>
              <a:t>2</a:t>
            </a:r>
            <a:r>
              <a:rPr lang="ka-GE" b="1" dirty="0">
                <a:solidFill>
                  <a:srgbClr val="00B050"/>
                </a:solidFill>
              </a:rPr>
              <a:t>; </a:t>
            </a:r>
            <a:r>
              <a:rPr lang="ru-RU" b="1" dirty="0" err="1">
                <a:solidFill>
                  <a:srgbClr val="00B050"/>
                </a:solidFill>
              </a:rPr>
              <a:t>იმპულსის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ხანგრძლივობა</a:t>
            </a:r>
            <a:r>
              <a:rPr lang="ru-RU" b="1" dirty="0">
                <a:solidFill>
                  <a:srgbClr val="00B050"/>
                </a:solidFill>
              </a:rPr>
              <a:t> 0.1-</a:t>
            </a:r>
            <a:r>
              <a:rPr lang="ru-RU" b="1" dirty="0" err="1">
                <a:solidFill>
                  <a:srgbClr val="00B050"/>
                </a:solidFill>
              </a:rPr>
              <a:t>დან</a:t>
            </a:r>
            <a:r>
              <a:rPr lang="ru-RU" b="1" dirty="0">
                <a:solidFill>
                  <a:srgbClr val="00B050"/>
                </a:solidFill>
              </a:rPr>
              <a:t> 100</a:t>
            </a:r>
            <a:r>
              <a:rPr lang="ka-GE" b="1" dirty="0">
                <a:solidFill>
                  <a:srgbClr val="00B050"/>
                </a:solidFill>
              </a:rPr>
              <a:t>0 </a:t>
            </a:r>
            <a:r>
              <a:rPr lang="ru-RU" b="1" dirty="0" err="1">
                <a:solidFill>
                  <a:srgbClr val="00B050"/>
                </a:solidFill>
              </a:rPr>
              <a:t>წმ-მდე</a:t>
            </a:r>
            <a:r>
              <a:rPr lang="ru-RU" b="1" dirty="0">
                <a:solidFill>
                  <a:srgbClr val="00B050"/>
                </a:solidFill>
              </a:rPr>
              <a:t>, 0.1 </a:t>
            </a:r>
            <a:r>
              <a:rPr lang="ru-RU" b="1" dirty="0" err="1">
                <a:solidFill>
                  <a:srgbClr val="00B050"/>
                </a:solidFill>
              </a:rPr>
              <a:t>წმ-ის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ბიჯით</a:t>
            </a:r>
            <a:r>
              <a:rPr lang="ka-GE" b="1" dirty="0">
                <a:solidFill>
                  <a:srgbClr val="00B050"/>
                </a:solidFill>
              </a:rPr>
              <a:t>;</a:t>
            </a:r>
            <a:r>
              <a:rPr lang="ka-GE" b="1" dirty="0">
                <a:solidFill>
                  <a:srgbClr val="7030A0"/>
                </a:solidFill>
              </a:rPr>
              <a:t> უი:სიმძლ.სიმკვ.93ვტ/სმ</a:t>
            </a:r>
            <a:r>
              <a:rPr lang="ka-GE" b="1" baseline="30000" dirty="0">
                <a:solidFill>
                  <a:srgbClr val="7030A0"/>
                </a:solidFill>
              </a:rPr>
              <a:t>2</a:t>
            </a:r>
            <a:r>
              <a:rPr lang="ka-GE" b="1" dirty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5692" y="2967335"/>
            <a:ext cx="8398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3) </a:t>
            </a:r>
            <a:r>
              <a:rPr lang="ka-GE" b="1" dirty="0" smtClean="0">
                <a:solidFill>
                  <a:srgbClr val="00B0F0"/>
                </a:solidFill>
              </a:rPr>
              <a:t>იზომებოდა</a:t>
            </a:r>
            <a:r>
              <a:rPr lang="ka-GE" b="1" dirty="0">
                <a:solidFill>
                  <a:srgbClr val="00B0F0"/>
                </a:solidFill>
              </a:rPr>
              <a:t>: </a:t>
            </a:r>
            <a:r>
              <a:rPr lang="ka-GE" b="1" dirty="0"/>
              <a:t>1) გამოსვლის მუშაობა; 2) </a:t>
            </a:r>
            <a:r>
              <a:rPr lang="ka-GE" b="1" dirty="0">
                <a:solidFill>
                  <a:srgbClr val="FF0000"/>
                </a:solidFill>
              </a:rPr>
              <a:t>ნახევარგამტარის ტიპი </a:t>
            </a:r>
            <a:r>
              <a:rPr lang="ka-GE" b="1" dirty="0"/>
              <a:t>; 3) კუთრი წინაღობა; </a:t>
            </a:r>
            <a:r>
              <a:rPr lang="ka-GE" b="1" dirty="0">
                <a:solidFill>
                  <a:srgbClr val="7030A0"/>
                </a:solidFill>
              </a:rPr>
              <a:t>4) ზედაპირის სიმქრქალე; </a:t>
            </a:r>
            <a:r>
              <a:rPr lang="ka-GE" b="1" dirty="0"/>
              <a:t>5) ფირის სისქე ; 6) </a:t>
            </a:r>
            <a:r>
              <a:rPr lang="ka-GE" b="1" dirty="0">
                <a:solidFill>
                  <a:srgbClr val="002060"/>
                </a:solidFill>
              </a:rPr>
              <a:t>ოპტიკური </a:t>
            </a:r>
            <a:r>
              <a:rPr lang="ka-GE" b="1" dirty="0" smtClean="0">
                <a:solidFill>
                  <a:srgbClr val="002060"/>
                </a:solidFill>
              </a:rPr>
              <a:t>შთანთ–ქმის</a:t>
            </a:r>
            <a:r>
              <a:rPr lang="ka-GE" b="1" dirty="0">
                <a:solidFill>
                  <a:srgbClr val="002060"/>
                </a:solidFill>
              </a:rPr>
              <a:t>, არეკვლის და გაშვების სპექტრები და </a:t>
            </a:r>
            <a:r>
              <a:rPr lang="ka-GE" b="1" dirty="0">
                <a:solidFill>
                  <a:srgbClr val="FF0000"/>
                </a:solidFill>
              </a:rPr>
              <a:t>7)  </a:t>
            </a:r>
            <a:r>
              <a:rPr lang="ka-GE" b="1" dirty="0">
                <a:solidFill>
                  <a:srgbClr val="C00000"/>
                </a:solidFill>
              </a:rPr>
              <a:t>რენტგენული სტრუქტურა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1663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ka-GE" sz="2400" b="1" dirty="0">
                <a:solidFill>
                  <a:srgbClr val="7030A0"/>
                </a:solidFill>
              </a:rPr>
              <a:t>ფირების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ka-GE" sz="2400" b="1" dirty="0" smtClean="0">
                <a:solidFill>
                  <a:srgbClr val="7030A0"/>
                </a:solidFill>
              </a:rPr>
              <a:t>დამუშავება  და ანალიზი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4" y="3832856"/>
            <a:ext cx="3318520" cy="20444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63952" y="58830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b="1" dirty="0">
                <a:solidFill>
                  <a:srgbClr val="0070C0"/>
                </a:solidFill>
                <a:cs typeface="Times New Roman" panose="02020603050405020304" pitchFamily="18" charset="0"/>
              </a:rPr>
              <a:t>GaN</a:t>
            </a:r>
            <a:r>
              <a:rPr lang="ka-GE" b="1" dirty="0">
                <a:solidFill>
                  <a:srgbClr val="0070C0"/>
                </a:solidFill>
              </a:rPr>
              <a:t> -ის რენტგენო-დიფრაქციული  მრუდები იფო</a:t>
            </a:r>
            <a:r>
              <a:rPr lang="ka-GE" dirty="0"/>
              <a:t>-</a:t>
            </a:r>
            <a:r>
              <a:rPr lang="ka-GE" b="1" dirty="0"/>
              <a:t>მდე</a:t>
            </a:r>
            <a:r>
              <a:rPr lang="ka-GE" dirty="0"/>
              <a:t> (</a:t>
            </a:r>
            <a:r>
              <a:rPr lang="ka-GE" b="1" dirty="0"/>
              <a:t>–</a:t>
            </a:r>
            <a:r>
              <a:rPr lang="ka-GE" dirty="0"/>
              <a:t>) </a:t>
            </a:r>
            <a:r>
              <a:rPr lang="ka-GE" b="1" dirty="0">
                <a:solidFill>
                  <a:srgbClr val="FF0000"/>
                </a:solidFill>
              </a:rPr>
              <a:t>და შემდეგ  </a:t>
            </a:r>
            <a:r>
              <a:rPr lang="ka-GE" dirty="0"/>
              <a:t>(</a:t>
            </a:r>
            <a:r>
              <a:rPr lang="ka-GE" dirty="0">
                <a:solidFill>
                  <a:srgbClr val="FF0000"/>
                </a:solidFill>
              </a:rPr>
              <a:t>–</a:t>
            </a:r>
            <a:r>
              <a:rPr lang="ka-GE" dirty="0"/>
              <a:t>).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58757"/>
            <a:ext cx="3528392" cy="20444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4358467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b="1" dirty="0">
                <a:solidFill>
                  <a:srgbClr val="C00000"/>
                </a:solidFill>
              </a:rPr>
              <a:t>რენტგენო-დიფრაქციული მრუდი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ka-GE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Cu-</a:t>
            </a:r>
            <a:r>
              <a:rPr lang="ka-GE" b="1" dirty="0">
                <a:solidFill>
                  <a:srgbClr val="C00000"/>
                </a:solidFill>
              </a:rPr>
              <a:t>ით ლეგირების და იფგ-ს შემდეგ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5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8297"/>
            <a:ext cx="3096344" cy="14752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2204864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/>
              <a:t>GaN–ზე მიღებული ჰორიზონ–</a:t>
            </a:r>
          </a:p>
          <a:p>
            <a:r>
              <a:rPr lang="ka-GE" b="1" dirty="0"/>
              <a:t> ტალური p-n გადასასვლელი 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542" y="578297"/>
            <a:ext cx="3366476" cy="16828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28162" y="2261130"/>
            <a:ext cx="3654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/>
              <a:t>p-n დიოდის ვამ–ის პირდაპირი </a:t>
            </a:r>
          </a:p>
          <a:p>
            <a:pPr algn="ctr"/>
            <a:r>
              <a:rPr lang="ka-GE" b="1" dirty="0"/>
              <a:t>     და უკუ შტო.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16348" y="11663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b="1" dirty="0">
                <a:solidFill>
                  <a:srgbClr val="FF0000"/>
                </a:solidFill>
              </a:rPr>
              <a:t>-</a:t>
            </a:r>
            <a:r>
              <a:rPr lang="ka-GE" sz="2400" b="1" dirty="0">
                <a:solidFill>
                  <a:srgbClr val="FF0000"/>
                </a:solidFill>
              </a:rPr>
              <a:t>ის </a:t>
            </a:r>
            <a:r>
              <a:rPr lang="ka-GE" sz="2400" b="1" dirty="0">
                <a:solidFill>
                  <a:srgbClr val="00B0F0"/>
                </a:solidFill>
              </a:rPr>
              <a:t>მიღება და ზოგიერთი პარამეტრები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8526" y="2851195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u="sng" dirty="0">
                <a:solidFill>
                  <a:srgbClr val="00B0F0"/>
                </a:solidFill>
                <a:cs typeface="Times New Roman" panose="02020603050405020304" pitchFamily="18" charset="0"/>
              </a:rPr>
              <a:t>მიღება</a:t>
            </a:r>
            <a:r>
              <a:rPr lang="ka-GE" b="1" dirty="0">
                <a:solidFill>
                  <a:srgbClr val="00B0F0"/>
                </a:solidFill>
                <a:cs typeface="Times New Roman" panose="02020603050405020304" pitchFamily="18" charset="0"/>
              </a:rPr>
              <a:t>:</a:t>
            </a:r>
            <a:r>
              <a:rPr lang="ka-GE" b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ka-GE" b="1" dirty="0">
                <a:solidFill>
                  <a:srgbClr val="C00000"/>
                </a:solidFill>
              </a:rPr>
              <a:t>=(3,0÷6,5)10</a:t>
            </a:r>
            <a:r>
              <a:rPr lang="ka-GE" b="1" baseline="30000" dirty="0">
                <a:solidFill>
                  <a:srgbClr val="C00000"/>
                </a:solidFill>
              </a:rPr>
              <a:t>–4</a:t>
            </a:r>
            <a:r>
              <a:rPr lang="ka-GE" b="1" dirty="0">
                <a:solidFill>
                  <a:srgbClr val="C00000"/>
                </a:solidFill>
              </a:rPr>
              <a:t>მმ.ვც.სვ; </a:t>
            </a:r>
            <a:r>
              <a:rPr lang="ka-GE" b="1" dirty="0">
                <a:solidFill>
                  <a:srgbClr val="00B0F0"/>
                </a:solidFill>
              </a:rPr>
              <a:t>I მაგნ. T=(300÷500)</a:t>
            </a:r>
            <a:r>
              <a:rPr lang="ka-GE" b="1" baseline="30000" dirty="0">
                <a:solidFill>
                  <a:srgbClr val="00B0F0"/>
                </a:solidFill>
              </a:rPr>
              <a:t>0</a:t>
            </a:r>
            <a:r>
              <a:rPr lang="ka-GE" b="1" dirty="0">
                <a:solidFill>
                  <a:srgbClr val="00B0F0"/>
                </a:solidFill>
              </a:rPr>
              <a:t>C; I=(150÷200)მა; </a:t>
            </a:r>
            <a:r>
              <a:rPr lang="en-US" b="1" dirty="0" smtClean="0">
                <a:solidFill>
                  <a:srgbClr val="00B0F0"/>
                </a:solidFill>
              </a:rPr>
              <a:t>  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       </a:t>
            </a:r>
            <a:r>
              <a:rPr lang="ka-GE" b="1" dirty="0" smtClean="0">
                <a:solidFill>
                  <a:srgbClr val="00B0F0"/>
                </a:solidFill>
              </a:rPr>
              <a:t>U=(350÷400)ვ;  ერთი </a:t>
            </a:r>
            <a:r>
              <a:rPr lang="ka-GE" b="1" dirty="0">
                <a:solidFill>
                  <a:srgbClr val="00B0F0"/>
                </a:solidFill>
              </a:rPr>
              <a:t>შრის t</a:t>
            </a:r>
            <a:r>
              <a:rPr lang="ka-GE" b="1" baseline="-25000" dirty="0">
                <a:solidFill>
                  <a:srgbClr val="00B0F0"/>
                </a:solidFill>
              </a:rPr>
              <a:t>დაფ</a:t>
            </a:r>
            <a:r>
              <a:rPr lang="ka-GE" b="1" dirty="0">
                <a:solidFill>
                  <a:srgbClr val="00B0F0"/>
                </a:solidFill>
              </a:rPr>
              <a:t>=(2÷3)წთ</a:t>
            </a:r>
            <a:r>
              <a:rPr lang="ka-GE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r>
              <a:rPr lang="ka-GE" dirty="0"/>
              <a:t>  </a:t>
            </a:r>
            <a:r>
              <a:rPr lang="ka-GE" b="1" dirty="0">
                <a:solidFill>
                  <a:srgbClr val="002060"/>
                </a:solidFill>
              </a:rPr>
              <a:t>II მაგნ. I=(0,5÷0,7)ა; </a:t>
            </a:r>
            <a:r>
              <a:rPr lang="en-US" b="1" dirty="0">
                <a:solidFill>
                  <a:srgbClr val="002060"/>
                </a:solidFill>
              </a:rPr>
              <a:t>   </a:t>
            </a:r>
            <a:r>
              <a:rPr lang="ka-GE" b="1" dirty="0" smtClean="0">
                <a:solidFill>
                  <a:srgbClr val="002060"/>
                </a:solidFill>
              </a:rPr>
              <a:t>         U</a:t>
            </a:r>
            <a:r>
              <a:rPr lang="ka-GE" b="1" dirty="0">
                <a:solidFill>
                  <a:srgbClr val="002060"/>
                </a:solidFill>
              </a:rPr>
              <a:t>=(350÷370)ვ;  t</a:t>
            </a:r>
            <a:r>
              <a:rPr lang="ka-GE" b="1" baseline="-25000" dirty="0">
                <a:solidFill>
                  <a:srgbClr val="002060"/>
                </a:solidFill>
              </a:rPr>
              <a:t>დაფ</a:t>
            </a:r>
            <a:r>
              <a:rPr lang="ka-GE" b="1" dirty="0">
                <a:solidFill>
                  <a:srgbClr val="002060"/>
                </a:solidFill>
              </a:rPr>
              <a:t>=(5÷7)წმ;  t</a:t>
            </a:r>
            <a:r>
              <a:rPr lang="ka-GE" b="1" baseline="-25000" dirty="0">
                <a:solidFill>
                  <a:srgbClr val="002060"/>
                </a:solidFill>
              </a:rPr>
              <a:t>უი</a:t>
            </a:r>
            <a:r>
              <a:rPr lang="ka-GE" b="1" dirty="0">
                <a:solidFill>
                  <a:srgbClr val="002060"/>
                </a:solidFill>
              </a:rPr>
              <a:t>=(1÷3)წთ.  </a:t>
            </a:r>
            <a:r>
              <a:rPr lang="ka-GE" b="1" dirty="0">
                <a:solidFill>
                  <a:srgbClr val="FF0000"/>
                </a:solidFill>
              </a:rPr>
              <a:t>II</a:t>
            </a:r>
            <a:r>
              <a:rPr lang="ka-GE" b="1" dirty="0">
                <a:solidFill>
                  <a:srgbClr val="002060"/>
                </a:solidFill>
              </a:rPr>
              <a:t> მაგნ.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ka-GE" b="1" dirty="0">
                <a:solidFill>
                  <a:srgbClr val="7030A0"/>
                </a:solidFill>
              </a:rPr>
              <a:t>     </a:t>
            </a:r>
            <a:r>
              <a:rPr lang="ka-GE" b="1" dirty="0"/>
              <a:t>  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ka-GE" b="1" dirty="0">
                <a:solidFill>
                  <a:srgbClr val="C00000"/>
                </a:solidFill>
              </a:rPr>
              <a:t>; იფდ 5წმ იმპ. 2÷10 რაოდ. </a:t>
            </a:r>
            <a:r>
              <a:rPr lang="ka-GE" b="1" dirty="0" smtClean="0">
                <a:solidFill>
                  <a:srgbClr val="C00000"/>
                </a:solidFill>
              </a:rPr>
              <a:t>უი–ის </a:t>
            </a:r>
            <a:r>
              <a:rPr lang="ka-GE" b="1" dirty="0">
                <a:solidFill>
                  <a:srgbClr val="C00000"/>
                </a:solidFill>
              </a:rPr>
              <a:t>თანხლებით 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13" y="3492624"/>
            <a:ext cx="476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92503" y="386685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u="sng" dirty="0">
                <a:solidFill>
                  <a:srgbClr val="0070C0"/>
                </a:solidFill>
              </a:rPr>
              <a:t>პარამეტრები</a:t>
            </a:r>
            <a:r>
              <a:rPr lang="ka-GE" b="1" dirty="0">
                <a:solidFill>
                  <a:srgbClr val="0070C0"/>
                </a:solidFill>
              </a:rPr>
              <a:t>: </a:t>
            </a:r>
            <a:r>
              <a:rPr lang="ka-GE" b="1" dirty="0">
                <a:solidFill>
                  <a:srgbClr val="FF0000"/>
                </a:solidFill>
                <a:cs typeface="Times New Roman" panose="02020603050405020304" pitchFamily="18" charset="0"/>
              </a:rPr>
              <a:t>GaN</a:t>
            </a:r>
            <a:r>
              <a:rPr lang="ka-GE" b="1" dirty="0">
                <a:cs typeface="Times New Roman" panose="02020603050405020304" pitchFamily="18" charset="0"/>
              </a:rPr>
              <a:t> </a:t>
            </a:r>
            <a:r>
              <a:rPr lang="ka-GE" b="1" dirty="0"/>
              <a:t>– სისქე 100÷150 ნმ;  აკრძალილი ზონა 3,4ევ;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398" y="4163677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rgbClr val="92D050"/>
                </a:solidFill>
              </a:rPr>
              <a:t>გამოსვლის მუშაობა 5,1; </a:t>
            </a:r>
            <a:r>
              <a:rPr lang="ka-GE" b="1" dirty="0">
                <a:solidFill>
                  <a:srgbClr val="FF0000"/>
                </a:solidFill>
              </a:rPr>
              <a:t>კუთრი წინაღობა (0,13÷41,0) ომი·სმ; </a:t>
            </a:r>
            <a:r>
              <a:rPr lang="en-US" b="1" dirty="0" smtClean="0">
                <a:solidFill>
                  <a:srgbClr val="FF0000"/>
                </a:solidFill>
              </a:rPr>
              <a:t>n=(2,3</a:t>
            </a:r>
            <a:r>
              <a:rPr lang="ka-GE" b="1" dirty="0">
                <a:solidFill>
                  <a:srgbClr val="FF0000"/>
                </a:solidFill>
              </a:rPr>
              <a:t>÷</a:t>
            </a:r>
            <a:r>
              <a:rPr lang="en-US" b="1" dirty="0">
                <a:solidFill>
                  <a:srgbClr val="FF0000"/>
                </a:solidFill>
              </a:rPr>
              <a:t>32,1</a:t>
            </a:r>
            <a:r>
              <a:rPr lang="en-US" b="1" dirty="0" smtClean="0">
                <a:solidFill>
                  <a:srgbClr val="FF0000"/>
                </a:solidFill>
              </a:rPr>
              <a:t>). </a:t>
            </a:r>
            <a:r>
              <a:rPr lang="ru-RU" b="1" dirty="0" smtClean="0">
                <a:solidFill>
                  <a:srgbClr val="FF0000"/>
                </a:solidFill>
              </a:rPr>
              <a:t>10</a:t>
            </a:r>
            <a:r>
              <a:rPr lang="ru-RU" b="1" baseline="30000" dirty="0" smtClean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7</a:t>
            </a:r>
            <a:r>
              <a:rPr lang="ka-GE" b="1" dirty="0">
                <a:solidFill>
                  <a:srgbClr val="FF0000"/>
                </a:solidFill>
              </a:rPr>
              <a:t>სმ</a:t>
            </a:r>
            <a:r>
              <a:rPr lang="ka-GE" b="1" baseline="30000" dirty="0">
                <a:solidFill>
                  <a:srgbClr val="FF0000"/>
                </a:solidFill>
              </a:rPr>
              <a:t>–3</a:t>
            </a:r>
            <a:r>
              <a:rPr lang="en-US" b="1" baseline="30000" dirty="0">
                <a:solidFill>
                  <a:srgbClr val="FF0000"/>
                </a:solidFill>
              </a:rPr>
              <a:t> </a:t>
            </a:r>
            <a:r>
              <a:rPr lang="ka-GE" b="1" dirty="0">
                <a:solidFill>
                  <a:srgbClr val="FF0000"/>
                </a:solidFill>
              </a:rPr>
              <a:t>; </a:t>
            </a:r>
            <a:r>
              <a:rPr lang="ka-GE" b="1" dirty="0" smtClean="0">
                <a:solidFill>
                  <a:srgbClr val="FF0000"/>
                </a:solidFill>
              </a:rPr>
              <a:t>ძვრ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ka-GE" b="1" dirty="0" smtClean="0">
                <a:solidFill>
                  <a:srgbClr val="FF0000"/>
                </a:solidFill>
              </a:rPr>
              <a:t>ობა </a:t>
            </a:r>
            <a:r>
              <a:rPr lang="ka-GE" b="1" dirty="0">
                <a:solidFill>
                  <a:srgbClr val="FF0000"/>
                </a:solidFill>
              </a:rPr>
              <a:t>(11÷66) სმ</a:t>
            </a:r>
            <a:r>
              <a:rPr lang="ka-GE" b="1" baseline="30000" dirty="0">
                <a:solidFill>
                  <a:srgbClr val="FF0000"/>
                </a:solidFill>
              </a:rPr>
              <a:t>2</a:t>
            </a:r>
            <a:r>
              <a:rPr lang="ka-GE" b="1" dirty="0">
                <a:solidFill>
                  <a:srgbClr val="FF0000"/>
                </a:solidFill>
              </a:rPr>
              <a:t>/ვ.წმ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GaN</a:t>
            </a:r>
            <a:r>
              <a:rPr lang="en-US" b="1" dirty="0">
                <a:solidFill>
                  <a:srgbClr val="C00000"/>
                </a:solidFill>
              </a:rPr>
              <a:t>(p) p=</a:t>
            </a:r>
            <a:r>
              <a:rPr lang="ka-GE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(7</a:t>
            </a:r>
            <a:r>
              <a:rPr lang="en-US" b="1" dirty="0">
                <a:solidFill>
                  <a:srgbClr val="C00000"/>
                </a:solidFill>
                <a:latin typeface="Cambria"/>
              </a:rPr>
              <a:t>·</a:t>
            </a:r>
            <a:r>
              <a:rPr lang="ru-RU" b="1" dirty="0">
                <a:solidFill>
                  <a:srgbClr val="C00000"/>
                </a:solidFill>
              </a:rPr>
              <a:t>10</a:t>
            </a:r>
            <a:r>
              <a:rPr lang="ru-RU" b="1" baseline="30000" dirty="0">
                <a:solidFill>
                  <a:srgbClr val="C00000"/>
                </a:solidFill>
              </a:rPr>
              <a:t>1</a:t>
            </a:r>
            <a:r>
              <a:rPr lang="en-US" b="1" baseline="30000" dirty="0">
                <a:solidFill>
                  <a:srgbClr val="C00000"/>
                </a:solidFill>
              </a:rPr>
              <a:t>6</a:t>
            </a:r>
            <a:r>
              <a:rPr lang="ka-GE" b="1" dirty="0">
                <a:solidFill>
                  <a:srgbClr val="C00000"/>
                </a:solidFill>
              </a:rPr>
              <a:t>÷</a:t>
            </a:r>
            <a:r>
              <a:rPr lang="en-US" b="1" dirty="0">
                <a:solidFill>
                  <a:srgbClr val="C00000"/>
                </a:solidFill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Cambria"/>
              </a:rPr>
              <a:t>·</a:t>
            </a:r>
            <a:r>
              <a:rPr lang="ru-RU" b="1" dirty="0">
                <a:solidFill>
                  <a:srgbClr val="C00000"/>
                </a:solidFill>
              </a:rPr>
              <a:t>10</a:t>
            </a:r>
            <a:r>
              <a:rPr lang="ru-RU" b="1" baseline="30000" dirty="0">
                <a:solidFill>
                  <a:srgbClr val="C00000"/>
                </a:solidFill>
              </a:rPr>
              <a:t>1</a:t>
            </a:r>
            <a:r>
              <a:rPr lang="en-US" b="1" baseline="30000" dirty="0">
                <a:solidFill>
                  <a:srgbClr val="C00000"/>
                </a:solidFill>
              </a:rPr>
              <a:t>8 </a:t>
            </a:r>
            <a:r>
              <a:rPr lang="ka-GE" b="1" dirty="0">
                <a:solidFill>
                  <a:srgbClr val="C00000"/>
                </a:solidFill>
              </a:rPr>
              <a:t>)სმ</a:t>
            </a:r>
            <a:r>
              <a:rPr lang="ka-GE" b="1" baseline="30000" dirty="0">
                <a:solidFill>
                  <a:srgbClr val="C00000"/>
                </a:solidFill>
              </a:rPr>
              <a:t>–3</a:t>
            </a:r>
            <a:r>
              <a:rPr lang="ka-GE" b="1" dirty="0">
                <a:solidFill>
                  <a:srgbClr val="C00000"/>
                </a:solidFill>
              </a:rPr>
              <a:t>; ძვრ</a:t>
            </a:r>
            <a:r>
              <a:rPr lang="en-US" b="1" dirty="0">
                <a:solidFill>
                  <a:srgbClr val="C00000"/>
                </a:solidFill>
              </a:rPr>
              <a:t>-</a:t>
            </a:r>
            <a:r>
              <a:rPr lang="ka-GE" b="1" dirty="0">
                <a:solidFill>
                  <a:srgbClr val="C00000"/>
                </a:solidFill>
              </a:rPr>
              <a:t>ობა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ka-GE" b="1" dirty="0" smtClean="0">
                <a:solidFill>
                  <a:srgbClr val="C00000"/>
                </a:solidFill>
              </a:rPr>
              <a:t>(</a:t>
            </a:r>
            <a:r>
              <a:rPr lang="ka-GE" b="1" dirty="0">
                <a:solidFill>
                  <a:srgbClr val="C00000"/>
                </a:solidFill>
              </a:rPr>
              <a:t>1</a:t>
            </a:r>
            <a:r>
              <a:rPr lang="en-US" b="1" dirty="0">
                <a:solidFill>
                  <a:srgbClr val="C00000"/>
                </a:solidFill>
              </a:rPr>
              <a:t>0</a:t>
            </a:r>
            <a:r>
              <a:rPr lang="ka-GE" b="1" dirty="0">
                <a:solidFill>
                  <a:srgbClr val="C00000"/>
                </a:solidFill>
              </a:rPr>
              <a:t>÷</a:t>
            </a:r>
            <a:r>
              <a:rPr lang="en-US" b="1" dirty="0">
                <a:solidFill>
                  <a:srgbClr val="C00000"/>
                </a:solidFill>
              </a:rPr>
              <a:t>20</a:t>
            </a:r>
            <a:r>
              <a:rPr lang="ka-GE" b="1" dirty="0">
                <a:solidFill>
                  <a:srgbClr val="C00000"/>
                </a:solidFill>
              </a:rPr>
              <a:t>) სმ</a:t>
            </a:r>
            <a:r>
              <a:rPr lang="ka-GE" b="1" baseline="30000" dirty="0">
                <a:solidFill>
                  <a:srgbClr val="C00000"/>
                </a:solidFill>
              </a:rPr>
              <a:t>2</a:t>
            </a:r>
            <a:r>
              <a:rPr lang="ka-GE" b="1" dirty="0">
                <a:solidFill>
                  <a:srgbClr val="C00000"/>
                </a:solidFill>
              </a:rPr>
              <a:t>/ვ.წმ</a:t>
            </a:r>
            <a:r>
              <a:rPr lang="en-US" b="1" dirty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3678" y="4869160"/>
            <a:ext cx="84347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4</a:t>
            </a:r>
            <a:r>
              <a:rPr lang="ka-GE" b="1" dirty="0" smtClean="0"/>
              <a:t>) </a:t>
            </a:r>
            <a:r>
              <a:rPr lang="ka-GE" b="1" dirty="0">
                <a:solidFill>
                  <a:srgbClr val="FF0000"/>
                </a:solidFill>
              </a:rPr>
              <a:t>დასკვნა</a:t>
            </a:r>
            <a:r>
              <a:rPr lang="ka-GE" sz="2000" b="1" dirty="0">
                <a:solidFill>
                  <a:srgbClr val="FF0000"/>
                </a:solidFill>
              </a:rPr>
              <a:t>: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ka-GE" b="1" dirty="0">
                <a:solidFill>
                  <a:srgbClr val="00B0F0"/>
                </a:solidFill>
              </a:rPr>
              <a:t>დამუშავდა ლეგირების ახალი ტექნოლოგია ნიტრიდის ზრდის პროცესში</a:t>
            </a:r>
            <a:r>
              <a:rPr lang="ka-GE" dirty="0">
                <a:solidFill>
                  <a:srgbClr val="00B0F0"/>
                </a:solidFill>
              </a:rPr>
              <a:t> </a:t>
            </a:r>
            <a:r>
              <a:rPr lang="ka-GE" b="1" dirty="0">
                <a:solidFill>
                  <a:srgbClr val="7030A0"/>
                </a:solidFill>
              </a:rPr>
              <a:t>ულტრაიისფერი სინათლის თანხლებით</a:t>
            </a:r>
            <a:r>
              <a:rPr lang="ka-GE" dirty="0">
                <a:solidFill>
                  <a:srgbClr val="00B0F0"/>
                </a:solidFill>
              </a:rPr>
              <a:t>; </a:t>
            </a:r>
            <a:r>
              <a:rPr lang="ka-GE" b="1" dirty="0">
                <a:solidFill>
                  <a:srgbClr val="7030A0"/>
                </a:solidFill>
              </a:rPr>
              <a:t>რაც </a:t>
            </a:r>
            <a:r>
              <a:rPr lang="ka-GE" b="1" dirty="0">
                <a:solidFill>
                  <a:srgbClr val="FF0000"/>
                </a:solidFill>
              </a:rPr>
              <a:t>ინოვაციურია</a:t>
            </a:r>
            <a:r>
              <a:rPr lang="ka-GE" b="1" dirty="0"/>
              <a:t> </a:t>
            </a:r>
            <a:r>
              <a:rPr lang="ka-GE" b="1" dirty="0">
                <a:solidFill>
                  <a:srgbClr val="7030A0"/>
                </a:solidFill>
              </a:rPr>
              <a:t>და ლიტერატურაში არ გვხვდება. </a:t>
            </a:r>
            <a:r>
              <a:rPr lang="ka-GE" b="1" dirty="0">
                <a:solidFill>
                  <a:srgbClr val="92D050"/>
                </a:solidFill>
              </a:rPr>
              <a:t>შემდგომი იმპულსურ–ფოტონური დამუშავება აუმჯობესებს ლეგირების ხარისხს; </a:t>
            </a:r>
            <a:r>
              <a:rPr lang="ka-GE" b="1" dirty="0"/>
              <a:t>გალიუმის ნიტრიდის სპილენძით ლეგირება იძლევა p–ტიპის გამტარებლობას</a:t>
            </a:r>
            <a:r>
              <a:rPr lang="en-US" b="1" dirty="0"/>
              <a:t> </a:t>
            </a:r>
            <a:r>
              <a:rPr lang="ka-GE" b="1" dirty="0"/>
              <a:t>          –ზე</a:t>
            </a:r>
            <a:r>
              <a:rPr lang="en-US" b="1" dirty="0"/>
              <a:t>.</a:t>
            </a:r>
            <a:r>
              <a:rPr lang="ka-GE" b="1" dirty="0"/>
              <a:t>  მიღებულია </a:t>
            </a:r>
            <a:r>
              <a:rPr lang="en-US" b="1" dirty="0">
                <a:solidFill>
                  <a:srgbClr val="FF0000"/>
                </a:solidFill>
              </a:rPr>
              <a:t>p-n</a:t>
            </a:r>
            <a:r>
              <a:rPr lang="en-US" b="1" dirty="0"/>
              <a:t> </a:t>
            </a:r>
            <a:r>
              <a:rPr lang="ka-GE" b="1" dirty="0"/>
              <a:t>გადასვლელი, რაც უზრუნველყოფს მის ფართო გამოყენებას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84226" y="5980638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>
                <a:solidFill>
                  <a:srgbClr val="C00000"/>
                </a:solidFill>
              </a:rPr>
              <a:t>GaN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35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b="1" dirty="0" smtClean="0">
                <a:solidFill>
                  <a:srgbClr val="C00000"/>
                </a:solidFill>
              </a:rPr>
              <a:t>ბ) უი </a:t>
            </a:r>
            <a:r>
              <a:rPr lang="ka-GE" sz="2400" b="1" dirty="0">
                <a:solidFill>
                  <a:srgbClr val="C00000"/>
                </a:solidFill>
              </a:rPr>
              <a:t>გამოსხივებით </a:t>
            </a:r>
            <a:r>
              <a:rPr lang="ka-GE" sz="2400" b="1" dirty="0" smtClean="0">
                <a:solidFill>
                  <a:srgbClr val="C00000"/>
                </a:solidFill>
              </a:rPr>
              <a:t>სტიმულირებული </a:t>
            </a:r>
            <a:r>
              <a:rPr lang="ka-GE" sz="2400" b="1" dirty="0">
                <a:solidFill>
                  <a:srgbClr val="C00000"/>
                </a:solidFill>
              </a:rPr>
              <a:t>პლაზმური </a:t>
            </a:r>
            <a:endParaRPr lang="ka-GE" sz="2400" b="1" dirty="0" smtClean="0">
              <a:solidFill>
                <a:srgbClr val="C00000"/>
              </a:solidFill>
            </a:endParaRPr>
          </a:p>
          <a:p>
            <a:pPr algn="ctr"/>
            <a:r>
              <a:rPr lang="ka-GE" sz="2400" b="1" dirty="0" smtClean="0">
                <a:solidFill>
                  <a:srgbClr val="C00000"/>
                </a:solidFill>
              </a:rPr>
              <a:t>ანოდირებით</a:t>
            </a:r>
            <a:r>
              <a:rPr lang="ka-GE" sz="2400" b="1" dirty="0">
                <a:solidFill>
                  <a:srgbClr val="C00000"/>
                </a:solidFill>
              </a:rPr>
              <a:t> </a:t>
            </a:r>
            <a:r>
              <a:rPr lang="ka-GE" sz="2400" b="1" dirty="0" smtClean="0">
                <a:solidFill>
                  <a:srgbClr val="C00000"/>
                </a:solidFill>
              </a:rPr>
              <a:t>ZrO</a:t>
            </a:r>
            <a:r>
              <a:rPr lang="ka-GE" sz="2400" b="1" baseline="-25000" dirty="0" smtClean="0">
                <a:solidFill>
                  <a:srgbClr val="C00000"/>
                </a:solidFill>
              </a:rPr>
              <a:t>2</a:t>
            </a:r>
            <a:r>
              <a:rPr lang="ka-GE" sz="2400" b="1" dirty="0" smtClean="0">
                <a:solidFill>
                  <a:srgbClr val="C00000"/>
                </a:solidFill>
              </a:rPr>
              <a:t>–ის </a:t>
            </a:r>
            <a:r>
              <a:rPr lang="ka-GE" sz="2400" b="1" dirty="0">
                <a:solidFill>
                  <a:srgbClr val="C00000"/>
                </a:solidFill>
              </a:rPr>
              <a:t>მიღება და კვლევა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091645"/>
            <a:ext cx="4887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i="1" dirty="0"/>
              <a:t>1) </a:t>
            </a:r>
            <a:r>
              <a:rPr lang="ka-GE" b="1" i="1" dirty="0">
                <a:solidFill>
                  <a:srgbClr val="FF0000"/>
                </a:solidFill>
              </a:rPr>
              <a:t>ახალი მასალის მიღება და კვლევა  </a:t>
            </a:r>
            <a:r>
              <a:rPr lang="ka-GE" b="1" i="1" dirty="0" smtClean="0">
                <a:solidFill>
                  <a:srgbClr val="FF0000"/>
                </a:solidFill>
              </a:rPr>
              <a:t>–  </a:t>
            </a:r>
            <a:r>
              <a:rPr lang="ka-GE" b="1" dirty="0" smtClean="0">
                <a:solidFill>
                  <a:srgbClr val="C00000"/>
                </a:solidFill>
              </a:rPr>
              <a:t>ZrO</a:t>
            </a:r>
            <a:r>
              <a:rPr lang="ka-GE" b="1" baseline="-25000" dirty="0" smtClean="0">
                <a:solidFill>
                  <a:srgbClr val="C00000"/>
                </a:solidFill>
              </a:rPr>
              <a:t>2</a:t>
            </a:r>
            <a:r>
              <a:rPr lang="ka-GE" b="1" i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320860"/>
              </p:ext>
            </p:extLst>
          </p:nvPr>
        </p:nvGraphicFramePr>
        <p:xfrm>
          <a:off x="1475656" y="1501042"/>
          <a:ext cx="890625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Формула" r:id="rId3" imgW="444114" imgH="177646" progId="Equation.3">
                  <p:embed/>
                </p:oleObj>
              </mc:Choice>
              <mc:Fallback>
                <p:oleObj name="Формула" r:id="rId3" imgW="444114" imgH="17764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501042"/>
                        <a:ext cx="890625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210063"/>
              </p:ext>
            </p:extLst>
          </p:nvPr>
        </p:nvGraphicFramePr>
        <p:xfrm>
          <a:off x="2411760" y="1467767"/>
          <a:ext cx="432048" cy="469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Формула" r:id="rId5" imgW="215713" imgH="241091" progId="Equation.3">
                  <p:embed/>
                </p:oleObj>
              </mc:Choice>
              <mc:Fallback>
                <p:oleObj name="Формула" r:id="rId5" imgW="215713" imgH="241091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467767"/>
                        <a:ext cx="432048" cy="4696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4645" y="1491281"/>
            <a:ext cx="9361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2)</a:t>
            </a:r>
            <a:r>
              <a:rPr lang="ka-GE" b="1" dirty="0">
                <a:solidFill>
                  <a:srgbClr val="C00000"/>
                </a:solidFill>
              </a:rPr>
              <a:t> ZrO</a:t>
            </a:r>
            <a:r>
              <a:rPr lang="ka-GE" b="1" baseline="-25000" dirty="0">
                <a:solidFill>
                  <a:srgbClr val="C00000"/>
                </a:solidFill>
              </a:rPr>
              <a:t>2</a:t>
            </a:r>
            <a:r>
              <a:rPr lang="ka-GE" b="1" i="1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699792" y="1491281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altLang="ru-RU" dirty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≈</a:t>
            </a:r>
            <a:r>
              <a:rPr lang="ka-GE" altLang="ru-RU" dirty="0">
                <a:solidFill>
                  <a:prstClr val="black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5ევ</a:t>
            </a:r>
            <a:r>
              <a:rPr lang="en-US" altLang="ru-RU" dirty="0">
                <a:solidFill>
                  <a:prstClr val="black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47864" y="1491281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rgbClr val="00B050"/>
                </a:solidFill>
              </a:rPr>
              <a:t>შიგა შრე შეუვსებელი; მემრისტორში; </a:t>
            </a:r>
            <a:r>
              <a:rPr lang="ka-GE" b="1" dirty="0" smtClean="0">
                <a:solidFill>
                  <a:srgbClr val="00B050"/>
                </a:solidFill>
              </a:rPr>
              <a:t>ველის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7281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rgbClr val="00B050"/>
                </a:solidFill>
              </a:rPr>
              <a:t>ტრანზისტორში; იონისტორში;</a:t>
            </a:r>
            <a:r>
              <a:rPr lang="ka-GE" dirty="0"/>
              <a:t> </a:t>
            </a:r>
            <a:r>
              <a:rPr lang="ka-GE" b="1" dirty="0">
                <a:solidFill>
                  <a:srgbClr val="00B0F0"/>
                </a:solidFill>
              </a:rPr>
              <a:t>ელემენტთა იზოლაცია და ა.შ.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142148"/>
            <a:ext cx="6021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rgbClr val="FF0000"/>
                </a:solidFill>
              </a:rPr>
              <a:t>მაღალი ტემპერატურა იწვევს </a:t>
            </a:r>
            <a:r>
              <a:rPr lang="ka-GE" b="1" dirty="0">
                <a:solidFill>
                  <a:srgbClr val="7030A0"/>
                </a:solidFill>
              </a:rPr>
              <a:t>არასასურველ მოვლენებს მიკრო და ნანო მასალებსა და </a:t>
            </a:r>
            <a:r>
              <a:rPr lang="ka-GE" b="1" dirty="0" smtClean="0">
                <a:solidFill>
                  <a:srgbClr val="7030A0"/>
                </a:solidFill>
              </a:rPr>
              <a:t>სტრუქტურებში</a:t>
            </a:r>
            <a:r>
              <a:rPr lang="ka-GE" b="1" dirty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65663"/>
            <a:ext cx="20764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4" y="3284984"/>
            <a:ext cx="248632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3" y="5373216"/>
            <a:ext cx="4149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b="1" dirty="0">
                <a:solidFill>
                  <a:schemeClr val="tx2"/>
                </a:solidFill>
              </a:rPr>
              <a:t>უი სტიმულირებული პლაზმური </a:t>
            </a:r>
            <a:endParaRPr lang="ru-RU" sz="1600" b="1" dirty="0">
              <a:solidFill>
                <a:schemeClr val="tx2"/>
              </a:solidFill>
            </a:endParaRPr>
          </a:p>
          <a:p>
            <a:r>
              <a:rPr lang="ka-GE" sz="1600" b="1" dirty="0">
                <a:solidFill>
                  <a:schemeClr val="tx2"/>
                </a:solidFill>
              </a:rPr>
              <a:t>ანოდირების დანადგარი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5987" y="2915652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>
                <a:solidFill>
                  <a:schemeClr val="accent6"/>
                </a:solidFill>
              </a:rPr>
              <a:t>ნიმუში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3041963"/>
            <a:ext cx="6228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rgbClr val="C00000"/>
                </a:solidFill>
              </a:rPr>
              <a:t>საფენი </a:t>
            </a:r>
            <a:r>
              <a:rPr lang="en-US" b="1" dirty="0">
                <a:solidFill>
                  <a:srgbClr val="C00000"/>
                </a:solidFill>
              </a:rPr>
              <a:t>Si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ru-RU" b="1" dirty="0">
                <a:solidFill>
                  <a:srgbClr val="C00000"/>
                </a:solidFill>
              </a:rPr>
              <a:t>-</a:t>
            </a:r>
            <a:r>
              <a:rPr lang="ka-GE" b="1" dirty="0">
                <a:solidFill>
                  <a:srgbClr val="C00000"/>
                </a:solidFill>
              </a:rPr>
              <a:t>ტიპის, [100], 10</a:t>
            </a:r>
            <a:r>
              <a:rPr lang="ka-GE" b="1" baseline="30000" dirty="0">
                <a:solidFill>
                  <a:srgbClr val="C00000"/>
                </a:solidFill>
              </a:rPr>
              <a:t>15</a:t>
            </a:r>
            <a:r>
              <a:rPr lang="ka-GE" b="1" dirty="0">
                <a:solidFill>
                  <a:srgbClr val="C00000"/>
                </a:solidFill>
              </a:rPr>
              <a:t>სმ</a:t>
            </a:r>
            <a:r>
              <a:rPr lang="ka-GE" b="1" baseline="30000" dirty="0">
                <a:solidFill>
                  <a:srgbClr val="C00000"/>
                </a:solidFill>
              </a:rPr>
              <a:t>–3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17858" y="3041963"/>
            <a:ext cx="211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 smtClean="0">
                <a:solidFill>
                  <a:srgbClr val="FF0000"/>
                </a:solidFill>
              </a:rPr>
              <a:t>;</a:t>
            </a:r>
            <a:r>
              <a:rPr lang="ka-GE" dirty="0"/>
              <a:t> </a:t>
            </a:r>
            <a:r>
              <a:rPr lang="ka-GE" b="1" dirty="0">
                <a:solidFill>
                  <a:srgbClr val="C00000"/>
                </a:solidFill>
              </a:rPr>
              <a:t>მასზე ელექტრო–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90966" y="3284984"/>
            <a:ext cx="5873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rgbClr val="C00000"/>
                </a:solidFill>
              </a:rPr>
              <a:t>სხივური </a:t>
            </a:r>
            <a:r>
              <a:rPr lang="ka-GE" b="1" dirty="0">
                <a:solidFill>
                  <a:srgbClr val="C00000"/>
                </a:solidFill>
              </a:rPr>
              <a:t>მეთოდით </a:t>
            </a:r>
            <a:r>
              <a:rPr lang="en-US" b="1" dirty="0">
                <a:solidFill>
                  <a:srgbClr val="C00000"/>
                </a:solidFill>
              </a:rPr>
              <a:t>P=</a:t>
            </a:r>
            <a:r>
              <a:rPr lang="ka-GE" b="1" dirty="0">
                <a:solidFill>
                  <a:srgbClr val="C00000"/>
                </a:solidFill>
              </a:rPr>
              <a:t>5·10</a:t>
            </a:r>
            <a:r>
              <a:rPr lang="ka-GE" b="1" baseline="30000" dirty="0">
                <a:solidFill>
                  <a:srgbClr val="C00000"/>
                </a:solidFill>
              </a:rPr>
              <a:t>–5 </a:t>
            </a:r>
            <a:r>
              <a:rPr lang="ka-GE" b="1" dirty="0">
                <a:solidFill>
                  <a:srgbClr val="C00000"/>
                </a:solidFill>
              </a:rPr>
              <a:t>მმ.ვც.სვ. დაეფინა </a:t>
            </a:r>
            <a:r>
              <a:rPr lang="en-US" b="1" dirty="0" err="1">
                <a:solidFill>
                  <a:srgbClr val="C00000"/>
                </a:solidFill>
              </a:rPr>
              <a:t>Zr</a:t>
            </a:r>
            <a:r>
              <a:rPr lang="en-US" b="1" dirty="0">
                <a:solidFill>
                  <a:srgbClr val="C00000"/>
                </a:solidFill>
              </a:rPr>
              <a:t> (99.98</a:t>
            </a:r>
            <a:r>
              <a:rPr lang="en-US" b="1" dirty="0" smtClean="0">
                <a:solidFill>
                  <a:srgbClr val="C00000"/>
                </a:solidFill>
              </a:rPr>
              <a:t>%),3</a:t>
            </a:r>
            <a:r>
              <a:rPr lang="ka-GE" b="1" dirty="0" smtClean="0">
                <a:solidFill>
                  <a:srgbClr val="C00000"/>
                </a:solidFill>
              </a:rPr>
              <a:t>00</a:t>
            </a:r>
            <a:r>
              <a:rPr lang="ka-GE" b="1" baseline="30000" dirty="0" smtClean="0">
                <a:solidFill>
                  <a:srgbClr val="C00000"/>
                </a:solidFill>
              </a:rPr>
              <a:t>0</a:t>
            </a:r>
            <a:r>
              <a:rPr lang="en-US" b="1" dirty="0">
                <a:solidFill>
                  <a:srgbClr val="C00000"/>
                </a:solidFill>
              </a:rPr>
              <a:t>C-</a:t>
            </a:r>
            <a:r>
              <a:rPr lang="ka-GE" b="1" dirty="0">
                <a:solidFill>
                  <a:srgbClr val="C00000"/>
                </a:solidFill>
              </a:rPr>
              <a:t>ზე</a:t>
            </a:r>
            <a:r>
              <a:rPr lang="ka-GE" b="1" dirty="0" smtClean="0">
                <a:solidFill>
                  <a:srgbClr val="C00000"/>
                </a:solidFill>
              </a:rPr>
              <a:t>.</a:t>
            </a:r>
            <a:r>
              <a:rPr lang="ka-GE" dirty="0">
                <a:solidFill>
                  <a:srgbClr val="92D050"/>
                </a:solidFill>
              </a:rPr>
              <a:t> </a:t>
            </a:r>
            <a:r>
              <a:rPr lang="ka-GE" b="1" dirty="0">
                <a:solidFill>
                  <a:schemeClr val="accent4"/>
                </a:solidFill>
              </a:rPr>
              <a:t>ანოდირების დანადგარში 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84061" y="3867435"/>
            <a:ext cx="583264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rgbClr val="00B050"/>
                </a:solidFill>
              </a:rPr>
              <a:t>ნიმუშის მოთავსების შემდეგ </a:t>
            </a:r>
            <a:r>
              <a:rPr lang="en-US" b="1" dirty="0" smtClean="0">
                <a:solidFill>
                  <a:srgbClr val="00B050"/>
                </a:solidFill>
              </a:rPr>
              <a:t>P=</a:t>
            </a:r>
            <a:r>
              <a:rPr lang="ka-GE" b="1" dirty="0" smtClean="0">
                <a:solidFill>
                  <a:srgbClr val="00B050"/>
                </a:solidFill>
              </a:rPr>
              <a:t>5·10</a:t>
            </a:r>
            <a:r>
              <a:rPr lang="ka-GE" b="1" baseline="30000" dirty="0" smtClean="0">
                <a:solidFill>
                  <a:srgbClr val="00B050"/>
                </a:solidFill>
              </a:rPr>
              <a:t>–6</a:t>
            </a:r>
            <a:r>
              <a:rPr lang="ka-GE" b="1" dirty="0" smtClean="0">
                <a:solidFill>
                  <a:srgbClr val="00B050"/>
                </a:solidFill>
              </a:rPr>
              <a:t>მმ.ვც.სვ., </a:t>
            </a:r>
            <a:r>
              <a:rPr lang="en-US" b="1" dirty="0" err="1" smtClean="0">
                <a:solidFill>
                  <a:srgbClr val="00B050"/>
                </a:solidFill>
              </a:rPr>
              <a:t>Ar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ka-GE" b="1" dirty="0" smtClean="0">
                <a:solidFill>
                  <a:srgbClr val="00B050"/>
                </a:solidFill>
              </a:rPr>
              <a:t>და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O</a:t>
            </a:r>
            <a:r>
              <a:rPr lang="en-US" b="1" baseline="-25000" dirty="0" err="1" smtClean="0">
                <a:solidFill>
                  <a:srgbClr val="00B050"/>
                </a:solidFill>
              </a:rPr>
              <a:t>2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ka-GE" b="1" dirty="0" smtClean="0">
                <a:solidFill>
                  <a:srgbClr val="00B050"/>
                </a:solidFill>
              </a:rPr>
              <a:t>შეშვება 2:8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;</a:t>
            </a:r>
            <a:r>
              <a:rPr lang="en-US" b="1" dirty="0" smtClean="0">
                <a:solidFill>
                  <a:srgbClr val="00B050"/>
                </a:solidFill>
              </a:rPr>
              <a:t>I</a:t>
            </a:r>
            <a:r>
              <a:rPr lang="ka-GE" b="1" dirty="0" smtClean="0">
                <a:solidFill>
                  <a:srgbClr val="00B050"/>
                </a:solidFill>
              </a:rPr>
              <a:t>ფ</a:t>
            </a:r>
            <a:r>
              <a:rPr lang="en-US" b="1" dirty="0" smtClean="0">
                <a:solidFill>
                  <a:srgbClr val="00B050"/>
                </a:solidFill>
              </a:rPr>
              <a:t>=0.5;1.0</a:t>
            </a:r>
            <a:r>
              <a:rPr lang="ka-GE" b="1" dirty="0" smtClean="0">
                <a:solidFill>
                  <a:srgbClr val="00B050"/>
                </a:solidFill>
              </a:rPr>
              <a:t> და 2</a:t>
            </a:r>
            <a:r>
              <a:rPr lang="ka-GE" dirty="0"/>
              <a:t> </a:t>
            </a:r>
            <a:r>
              <a:rPr lang="ka-GE" b="1" dirty="0" smtClean="0">
                <a:solidFill>
                  <a:srgbClr val="00B050"/>
                </a:solidFill>
              </a:rPr>
              <a:t>მა/სმ</a:t>
            </a:r>
            <a:r>
              <a:rPr lang="ka-GE" b="1" baseline="30000" dirty="0" smtClean="0">
                <a:solidFill>
                  <a:srgbClr val="00B050"/>
                </a:solidFill>
              </a:rPr>
              <a:t>2</a:t>
            </a:r>
            <a:r>
              <a:rPr lang="en-US" b="1" dirty="0" smtClean="0">
                <a:solidFill>
                  <a:srgbClr val="00B050"/>
                </a:solidFill>
              </a:rPr>
              <a:t>;U</a:t>
            </a:r>
            <a:r>
              <a:rPr lang="ka-GE" b="1" dirty="0" smtClean="0">
                <a:solidFill>
                  <a:srgbClr val="00B050"/>
                </a:solidFill>
              </a:rPr>
              <a:t>ფ</a:t>
            </a:r>
            <a:r>
              <a:rPr lang="ru-RU" dirty="0"/>
              <a:t> </a:t>
            </a:r>
            <a:r>
              <a:rPr lang="ru-RU" dirty="0">
                <a:solidFill>
                  <a:srgbClr val="00B050"/>
                </a:solidFill>
              </a:rPr>
              <a:t>&gt;</a:t>
            </a:r>
            <a:r>
              <a:rPr lang="ka-GE" dirty="0" smtClean="0">
                <a:solidFill>
                  <a:srgbClr val="00B050"/>
                </a:solidFill>
              </a:rPr>
              <a:t>0</a:t>
            </a:r>
            <a:r>
              <a:rPr lang="en-US" b="1" dirty="0">
                <a:solidFill>
                  <a:srgbClr val="00B050"/>
                </a:solidFill>
              </a:rPr>
              <a:t>;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90514" y="2788479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u="sng" dirty="0">
                <a:solidFill>
                  <a:srgbClr val="FF0000"/>
                </a:solidFill>
              </a:rPr>
              <a:t>მიღება: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45546" y="4509120"/>
            <a:ext cx="2371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>
                <a:solidFill>
                  <a:srgbClr val="C00000"/>
                </a:solidFill>
              </a:rPr>
              <a:t>უი λ=400ნმ. მიიღება </a:t>
            </a:r>
            <a:endParaRPr lang="ka-GE" b="1" dirty="0" smtClean="0">
              <a:solidFill>
                <a:srgbClr val="C00000"/>
              </a:solidFill>
            </a:endParaRPr>
          </a:p>
          <a:p>
            <a:r>
              <a:rPr lang="ka-GE" b="1" dirty="0" smtClean="0">
                <a:solidFill>
                  <a:srgbClr val="C00000"/>
                </a:solidFill>
              </a:rPr>
              <a:t>მონ–სრუქტურა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74" y="4595018"/>
            <a:ext cx="2773980" cy="136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153404" y="5957991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>
                <a:solidFill>
                  <a:srgbClr val="7030A0"/>
                </a:solidFill>
              </a:rPr>
              <a:t>მონ–სრუქტურა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44012" y="4144434"/>
            <a:ext cx="972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30</a:t>
            </a:r>
            <a:r>
              <a:rPr lang="ka-GE" b="1" dirty="0" smtClean="0">
                <a:solidFill>
                  <a:srgbClr val="C00000"/>
                </a:solidFill>
              </a:rPr>
              <a:t>0</a:t>
            </a:r>
            <a:r>
              <a:rPr lang="ka-GE" b="1" baseline="30000" dirty="0" smtClean="0">
                <a:solidFill>
                  <a:srgbClr val="C00000"/>
                </a:solidFill>
              </a:rPr>
              <a:t>0</a:t>
            </a:r>
            <a:r>
              <a:rPr lang="en-US" b="1" dirty="0">
                <a:solidFill>
                  <a:srgbClr val="C00000"/>
                </a:solidFill>
              </a:rPr>
              <a:t>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14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715063"/>
            <a:ext cx="2232247" cy="220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60" y="711860"/>
            <a:ext cx="2160240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7" y="3305265"/>
            <a:ext cx="2610033" cy="23526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39553" y="116632"/>
            <a:ext cx="8424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800" b="1" dirty="0" smtClean="0"/>
              <a:t>3)</a:t>
            </a:r>
            <a:r>
              <a:rPr lang="en-US" sz="2800" b="1" dirty="0" err="1" smtClean="0">
                <a:solidFill>
                  <a:srgbClr val="0070C0"/>
                </a:solidFill>
              </a:rPr>
              <a:t>ZrO</a:t>
            </a:r>
            <a:r>
              <a:rPr lang="en-US" sz="2800" b="1" baseline="-25000" dirty="0" err="1" smtClean="0">
                <a:solidFill>
                  <a:srgbClr val="0070C0"/>
                </a:solidFill>
              </a:rPr>
              <a:t>2</a:t>
            </a:r>
            <a:r>
              <a:rPr lang="en-US" sz="2800" b="1" baseline="-25000" dirty="0" smtClean="0">
                <a:solidFill>
                  <a:srgbClr val="0070C0"/>
                </a:solidFill>
              </a:rPr>
              <a:t> </a:t>
            </a:r>
            <a:r>
              <a:rPr lang="ka-GE" sz="2800" b="1" dirty="0">
                <a:solidFill>
                  <a:srgbClr val="0070C0"/>
                </a:solidFill>
              </a:rPr>
              <a:t>ოქსიდის ზოგიერთი პარამეტრები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7076" y="3091026"/>
            <a:ext cx="2395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 smtClean="0">
                <a:solidFill>
                  <a:srgbClr val="FF0000"/>
                </a:solidFill>
              </a:rPr>
              <a:t>ნორმირ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ka-GE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C-V </a:t>
            </a:r>
            <a:r>
              <a:rPr lang="ka-GE" dirty="0">
                <a:solidFill>
                  <a:srgbClr val="FF0000"/>
                </a:solidFill>
              </a:rPr>
              <a:t>მახ–ლი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935933"/>
            <a:ext cx="2395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 smtClean="0">
                <a:solidFill>
                  <a:srgbClr val="0070C0"/>
                </a:solidFill>
              </a:rPr>
              <a:t>ნორმირ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r>
              <a:rPr lang="ka-GE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C-V </a:t>
            </a:r>
            <a:r>
              <a:rPr lang="ka-GE" dirty="0">
                <a:solidFill>
                  <a:srgbClr val="0070C0"/>
                </a:solidFill>
              </a:rPr>
              <a:t>მახ–ლი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2265" y="5857875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>
                <a:solidFill>
                  <a:srgbClr val="0070C0"/>
                </a:solidFill>
              </a:rPr>
              <a:t>დისიპაციის ფაქტორი (</a:t>
            </a:r>
            <a:r>
              <a:rPr lang="en-US" b="1" dirty="0">
                <a:solidFill>
                  <a:srgbClr val="0070C0"/>
                </a:solidFill>
              </a:rPr>
              <a:t>f)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62253"/>
              </p:ext>
            </p:extLst>
          </p:nvPr>
        </p:nvGraphicFramePr>
        <p:xfrm>
          <a:off x="2747740" y="1267579"/>
          <a:ext cx="3766820" cy="1069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965"/>
                <a:gridCol w="629920"/>
                <a:gridCol w="540385"/>
                <a:gridCol w="723900"/>
                <a:gridCol w="539750"/>
                <a:gridCol w="7239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</a:t>
                      </a:r>
                      <a:r>
                        <a:rPr lang="ka-GE" sz="1200" dirty="0">
                          <a:effectLst/>
                        </a:rPr>
                        <a:t>ფ,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მა/სმ</a:t>
                      </a:r>
                      <a:r>
                        <a:rPr lang="ka-GE" sz="1200" baseline="300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</a:t>
                      </a:r>
                      <a:r>
                        <a:rPr lang="ka-GE" sz="1200">
                          <a:effectLst/>
                        </a:rPr>
                        <a:t>ბრ.ზ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ვ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</a:t>
                      </a:r>
                      <a:r>
                        <a:rPr lang="ka-GE" sz="1200" dirty="0">
                          <a:effectLst/>
                        </a:rPr>
                        <a:t>ზღ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ვ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</a:t>
                      </a:r>
                      <a:r>
                        <a:rPr lang="ka-GE" sz="1200" dirty="0" smtClean="0">
                          <a:effectLst/>
                        </a:rPr>
                        <a:t>ოქს.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 smtClean="0">
                          <a:effectLst/>
                        </a:rPr>
                        <a:t>ნკ.სმ</a:t>
                      </a:r>
                      <a:r>
                        <a:rPr lang="ka-GE" sz="1200" baseline="30000" dirty="0" smtClean="0">
                          <a:effectLst/>
                        </a:rPr>
                        <a:t>–2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r>
                        <a:rPr lang="en-US" sz="1200">
                          <a:effectLst/>
                        </a:rPr>
                        <a:t>min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პფ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N</a:t>
                      </a:r>
                      <a:r>
                        <a:rPr lang="en-US" sz="1200" smtClean="0">
                          <a:effectLst/>
                        </a:rPr>
                        <a:t>ss10</a:t>
                      </a:r>
                      <a:r>
                        <a:rPr lang="en-US" sz="1200" baseline="30000" smtClean="0">
                          <a:effectLst/>
                        </a:rPr>
                        <a:t>10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სმ</a:t>
                      </a:r>
                      <a:r>
                        <a:rPr lang="ka-GE" sz="1200" baseline="30000" dirty="0">
                          <a:effectLst/>
                        </a:rPr>
                        <a:t>–2</a:t>
                      </a:r>
                      <a:r>
                        <a:rPr lang="ka-GE" sz="1200" dirty="0">
                          <a:effectLst/>
                        </a:rPr>
                        <a:t>·ევ</a:t>
                      </a:r>
                      <a:r>
                        <a:rPr lang="ka-GE" sz="1200" baseline="30000" dirty="0">
                          <a:effectLst/>
                        </a:rPr>
                        <a:t>–1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FF0000"/>
                          </a:solidFill>
                          <a:effectLst/>
                        </a:rPr>
                        <a:t>1.40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FF0000"/>
                          </a:solidFill>
                          <a:effectLst/>
                        </a:rPr>
                        <a:t>–21.2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FF0000"/>
                          </a:solidFill>
                          <a:effectLst/>
                        </a:rPr>
                        <a:t>2.83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FF0000"/>
                          </a:solidFill>
                          <a:effectLst/>
                        </a:rPr>
                        <a:t>0.96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FF0000"/>
                          </a:solidFill>
                          <a:effectLst/>
                        </a:rPr>
                        <a:t>1.8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1.78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–25.4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4.41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0.96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2.8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2,67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–13.9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3.65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1.06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2.3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460625" y="1830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417167"/>
              </p:ext>
            </p:extLst>
          </p:nvPr>
        </p:nvGraphicFramePr>
        <p:xfrm>
          <a:off x="3275856" y="4260900"/>
          <a:ext cx="5144770" cy="1904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043"/>
                <a:gridCol w="420217"/>
                <a:gridCol w="493395"/>
                <a:gridCol w="493395"/>
                <a:gridCol w="493395"/>
                <a:gridCol w="493395"/>
                <a:gridCol w="499745"/>
                <a:gridCol w="493395"/>
                <a:gridCol w="493395"/>
                <a:gridCol w="493395"/>
              </a:tblGrid>
              <a:tr h="371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f,</a:t>
                      </a:r>
                      <a:r>
                        <a:rPr lang="ka-GE" sz="1600" dirty="0">
                          <a:effectLst/>
                        </a:rPr>
                        <a:t>კჰც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</a:rPr>
                        <a:t>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</a:rPr>
                        <a:t>1000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</a:rPr>
                        <a:t>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</a:rPr>
                        <a:t>1000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</a:rPr>
                        <a:t>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</a:rPr>
                        <a:t>1000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d,</a:t>
                      </a:r>
                      <a:r>
                        <a:rPr lang="ka-GE" sz="1600">
                          <a:effectLst/>
                        </a:rPr>
                        <a:t>ნმ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52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r>
                        <a:rPr lang="ka-GE" sz="1200">
                          <a:effectLst/>
                        </a:rPr>
                        <a:t>მაქ,პფ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2.6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2.70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2.70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1.80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1.78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1.78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2.73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2.74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2.74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ɛ/ɛ</a:t>
                      </a:r>
                      <a:r>
                        <a:rPr lang="en-US" sz="1800" baseline="-250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22.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22.9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22.9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18.6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18.7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18.7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21.1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21.2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21.2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tgδ</a:t>
                      </a:r>
                      <a:r>
                        <a:rPr lang="ka-GE" sz="1600">
                          <a:effectLst/>
                        </a:rPr>
                        <a:t>,˂0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0.1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0.11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0.09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0.26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0.25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0.24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0.36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0.35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0.34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468808"/>
              </p:ext>
            </p:extLst>
          </p:nvPr>
        </p:nvGraphicFramePr>
        <p:xfrm>
          <a:off x="3262605" y="3789040"/>
          <a:ext cx="5107305" cy="473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7235"/>
                <a:gridCol w="1402080"/>
                <a:gridCol w="1529715"/>
                <a:gridCol w="1438275"/>
              </a:tblGrid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</a:t>
                      </a:r>
                      <a:r>
                        <a:rPr lang="ka-GE" sz="1200">
                          <a:effectLst/>
                        </a:rPr>
                        <a:t>ფ,მა/სმ</a:t>
                      </a:r>
                      <a:r>
                        <a:rPr lang="ka-GE" sz="1200" baseline="30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0.5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131840" y="836712"/>
            <a:ext cx="2483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C-V-</a:t>
            </a:r>
            <a:r>
              <a:rPr lang="ka-GE" b="1" dirty="0">
                <a:solidFill>
                  <a:srgbClr val="00B050"/>
                </a:solidFill>
              </a:rPr>
              <a:t>დან პარამეტრები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75856" y="3472004"/>
            <a:ext cx="3629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ZrO</a:t>
            </a:r>
            <a:r>
              <a:rPr lang="en-US" b="1" baseline="-25000" dirty="0" err="1">
                <a:solidFill>
                  <a:srgbClr val="C00000"/>
                </a:solidFill>
              </a:rPr>
              <a:t>2</a:t>
            </a:r>
            <a:r>
              <a:rPr lang="en-US" b="1" dirty="0">
                <a:solidFill>
                  <a:srgbClr val="C00000"/>
                </a:solidFill>
              </a:rPr>
              <a:t>-</a:t>
            </a:r>
            <a:r>
              <a:rPr lang="ka-GE" b="1" dirty="0">
                <a:solidFill>
                  <a:srgbClr val="C00000"/>
                </a:solidFill>
              </a:rPr>
              <a:t>ის ძირითადი პარამეტრები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07" y="764703"/>
            <a:ext cx="2696857" cy="19442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81043" y="2708921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>
                <a:solidFill>
                  <a:srgbClr val="FF0000"/>
                </a:solidFill>
              </a:rPr>
              <a:t>ZrO</a:t>
            </a:r>
            <a:r>
              <a:rPr lang="ka-GE" b="1" baseline="-25000" dirty="0">
                <a:solidFill>
                  <a:srgbClr val="FF0000"/>
                </a:solidFill>
              </a:rPr>
              <a:t>2</a:t>
            </a:r>
            <a:r>
              <a:rPr lang="ka-GE" b="1" dirty="0">
                <a:solidFill>
                  <a:srgbClr val="FF0000"/>
                </a:solidFill>
              </a:rPr>
              <a:t>-ის  X</a:t>
            </a:r>
            <a:r>
              <a:rPr lang="en-US" b="1" dirty="0">
                <a:solidFill>
                  <a:srgbClr val="FF0000"/>
                </a:solidFill>
              </a:rPr>
              <a:t>FE </a:t>
            </a:r>
            <a:r>
              <a:rPr lang="ka-GE" b="1" dirty="0">
                <a:solidFill>
                  <a:srgbClr val="FF0000"/>
                </a:solidFill>
              </a:rPr>
              <a:t>სპექტროსკოპია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0073" y="2672917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>
                <a:solidFill>
                  <a:srgbClr val="0070C0"/>
                </a:solidFill>
              </a:rPr>
              <a:t>ZrO</a:t>
            </a:r>
            <a:r>
              <a:rPr lang="ka-GE" b="1" baseline="-25000" dirty="0">
                <a:solidFill>
                  <a:srgbClr val="0070C0"/>
                </a:solidFill>
              </a:rPr>
              <a:t>2</a:t>
            </a:r>
            <a:r>
              <a:rPr lang="ka-GE" b="1" dirty="0">
                <a:solidFill>
                  <a:srgbClr val="0070C0"/>
                </a:solidFill>
              </a:rPr>
              <a:t>-ის  სიმქრქალე და სისქე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8640"/>
            <a:ext cx="72382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000" b="1" dirty="0">
                <a:solidFill>
                  <a:srgbClr val="7030A0"/>
                </a:solidFill>
              </a:rPr>
              <a:t>ZrO</a:t>
            </a:r>
            <a:r>
              <a:rPr lang="ka-GE" sz="2000" b="1" baseline="-25000" dirty="0">
                <a:solidFill>
                  <a:srgbClr val="7030A0"/>
                </a:solidFill>
              </a:rPr>
              <a:t>2</a:t>
            </a:r>
            <a:r>
              <a:rPr lang="ka-GE" sz="2000" b="1" dirty="0">
                <a:solidFill>
                  <a:srgbClr val="7030A0"/>
                </a:solidFill>
              </a:rPr>
              <a:t>-ის  </a:t>
            </a:r>
            <a:r>
              <a:rPr lang="ka-GE" sz="2000" b="1" dirty="0" smtClean="0">
                <a:solidFill>
                  <a:srgbClr val="7030A0"/>
                </a:solidFill>
              </a:rPr>
              <a:t>ფოტოელექტროსკოპია</a:t>
            </a:r>
            <a:r>
              <a:rPr lang="en-US" sz="2000" b="1" dirty="0" smtClean="0">
                <a:solidFill>
                  <a:srgbClr val="7030A0"/>
                </a:solidFill>
              </a:rPr>
              <a:t>,</a:t>
            </a:r>
            <a:r>
              <a:rPr lang="ka-GE" sz="2000" b="1" dirty="0" smtClean="0">
                <a:solidFill>
                  <a:srgbClr val="7030A0"/>
                </a:solidFill>
              </a:rPr>
              <a:t> სიმქრქალე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ka-GE" sz="2000" b="1" dirty="0" smtClean="0">
                <a:solidFill>
                  <a:srgbClr val="7030A0"/>
                </a:solidFill>
              </a:rPr>
              <a:t>და </a:t>
            </a:r>
            <a:r>
              <a:rPr lang="ka-GE" sz="2000" b="1" dirty="0">
                <a:solidFill>
                  <a:srgbClr val="7030A0"/>
                </a:solidFill>
              </a:rPr>
              <a:t>მექანიზმი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502" y="890325"/>
            <a:ext cx="37147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4336" y="5157192"/>
            <a:ext cx="1431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4</a:t>
            </a:r>
            <a:r>
              <a:rPr lang="ka-GE" b="1" dirty="0"/>
              <a:t>) </a:t>
            </a:r>
            <a:r>
              <a:rPr lang="ka-GE" b="1" dirty="0">
                <a:solidFill>
                  <a:srgbClr val="FF0000"/>
                </a:solidFill>
              </a:rPr>
              <a:t>დასკვნა</a:t>
            </a:r>
            <a:r>
              <a:rPr lang="ka-GE" sz="2000" b="1" dirty="0">
                <a:solidFill>
                  <a:srgbClr val="FF0000"/>
                </a:solidFill>
              </a:rPr>
              <a:t>: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4336" y="549537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rgbClr val="00B050"/>
                </a:solidFill>
              </a:rPr>
              <a:t>ZrO</a:t>
            </a:r>
            <a:r>
              <a:rPr lang="ka-GE" b="1" baseline="-25000" dirty="0">
                <a:solidFill>
                  <a:srgbClr val="00B050"/>
                </a:solidFill>
              </a:rPr>
              <a:t>2 </a:t>
            </a:r>
            <a:r>
              <a:rPr lang="ka-GE" b="1" dirty="0">
                <a:solidFill>
                  <a:srgbClr val="00B050"/>
                </a:solidFill>
              </a:rPr>
              <a:t>მიღებულ იქნა დაბალტემპერატურული უი–ით  სტიმულირებული პლაზმური ანოდირებით;</a:t>
            </a:r>
            <a:r>
              <a:rPr lang="ka-GE" dirty="0"/>
              <a:t> </a:t>
            </a:r>
            <a:r>
              <a:rPr lang="ka-GE" dirty="0" smtClean="0"/>
              <a:t>   </a:t>
            </a:r>
            <a:r>
              <a:rPr lang="ka-GE" b="1" dirty="0" smtClean="0">
                <a:solidFill>
                  <a:srgbClr val="C00000"/>
                </a:solidFill>
              </a:rPr>
              <a:t>შესწავლილია </a:t>
            </a:r>
            <a:r>
              <a:rPr lang="ka-GE" b="1" dirty="0">
                <a:solidFill>
                  <a:srgbClr val="C00000"/>
                </a:solidFill>
              </a:rPr>
              <a:t>მისი ელექტრო–ფიზიკური პარამეტრები; </a:t>
            </a:r>
            <a:r>
              <a:rPr lang="ka-GE" b="1" dirty="0">
                <a:solidFill>
                  <a:srgbClr val="FF0000"/>
                </a:solidFill>
              </a:rPr>
              <a:t>შესაძლებელია მისი გამოყენება მიკრო და </a:t>
            </a:r>
            <a:r>
              <a:rPr lang="ka-GE" b="1" dirty="0" smtClean="0">
                <a:solidFill>
                  <a:srgbClr val="FF0000"/>
                </a:solidFill>
              </a:rPr>
              <a:t>ნანო </a:t>
            </a:r>
            <a:r>
              <a:rPr lang="ka-GE" b="1" dirty="0">
                <a:solidFill>
                  <a:srgbClr val="FF0000"/>
                </a:solidFill>
              </a:rPr>
              <a:t>ელემენტებში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9" y="3009089"/>
            <a:ext cx="2851456" cy="1932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67400" y="4909898"/>
            <a:ext cx="1844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600" b="1" dirty="0">
                <a:solidFill>
                  <a:srgbClr val="7030A0"/>
                </a:solidFill>
              </a:rPr>
              <a:t>მექანიზმი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223844" y="4448233"/>
            <a:ext cx="53735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85750" algn="just" fontAlgn="base">
              <a:spcBef>
                <a:spcPct val="0"/>
              </a:spcBef>
              <a:spcAft>
                <a:spcPct val="0"/>
              </a:spcAft>
            </a:pPr>
            <a:r>
              <a:rPr lang="ka-GE" b="1" i="1" dirty="0" smtClean="0">
                <a:solidFill>
                  <a:srgbClr val="00B050"/>
                </a:solidFill>
              </a:rPr>
              <a:t>3) დამაკ</a:t>
            </a:r>
            <a:r>
              <a:rPr lang="ka-GE" b="1" i="1" dirty="0">
                <a:solidFill>
                  <a:srgbClr val="00B050"/>
                </a:solidFill>
              </a:rPr>
              <a:t>.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ka-GE" b="1" i="1" dirty="0">
                <a:solidFill>
                  <a:srgbClr val="00B050"/>
                </a:solidFill>
              </a:rPr>
              <a:t>ანტიდამაკ.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ka-GE" b="1" dirty="0">
                <a:solidFill>
                  <a:srgbClr val="00B050"/>
                </a:solidFill>
              </a:rPr>
              <a:t>, ჩქარდება (ν</a:t>
            </a:r>
            <a:r>
              <a:rPr lang="ka-GE" b="1" baseline="30000" dirty="0">
                <a:solidFill>
                  <a:srgbClr val="00B050"/>
                </a:solidFill>
              </a:rPr>
              <a:t>–</a:t>
            </a:r>
            <a:r>
              <a:rPr lang="ka-GE" b="1" dirty="0">
                <a:solidFill>
                  <a:srgbClr val="00B050"/>
                </a:solidFill>
              </a:rPr>
              <a:t>) და (ν</a:t>
            </a:r>
            <a:r>
              <a:rPr lang="ka-GE" b="1" baseline="30000" dirty="0">
                <a:solidFill>
                  <a:srgbClr val="00B050"/>
                </a:solidFill>
              </a:rPr>
              <a:t>+</a:t>
            </a:r>
            <a:r>
              <a:rPr lang="ka-GE" b="1" dirty="0">
                <a:solidFill>
                  <a:srgbClr val="00B050"/>
                </a:solidFill>
              </a:rPr>
              <a:t>) და </a:t>
            </a:r>
            <a:endParaRPr lang="ka-GE" b="1" dirty="0" smtClean="0">
              <a:solidFill>
                <a:srgbClr val="00B050"/>
              </a:solidFill>
            </a:endParaRPr>
          </a:p>
          <a:p>
            <a:pPr indent="285750" algn="just" fontAlgn="base">
              <a:spcBef>
                <a:spcPct val="0"/>
              </a:spcBef>
              <a:spcAft>
                <a:spcPct val="0"/>
              </a:spcAft>
            </a:pPr>
            <a:r>
              <a:rPr lang="ka-GE" b="1" dirty="0" smtClean="0">
                <a:solidFill>
                  <a:srgbClr val="00B050"/>
                </a:solidFill>
              </a:rPr>
              <a:t>იზრდება </a:t>
            </a:r>
            <a:r>
              <a:rPr lang="en-US" b="1" dirty="0" err="1" smtClean="0">
                <a:solidFill>
                  <a:srgbClr val="00B050"/>
                </a:solidFill>
              </a:rPr>
              <a:t>D</a:t>
            </a:r>
            <a:r>
              <a:rPr lang="en-US" b="1" baseline="-25000" dirty="0" err="1" smtClean="0">
                <a:solidFill>
                  <a:srgbClr val="00B050"/>
                </a:solidFill>
              </a:rPr>
              <a:t>O2</a:t>
            </a:r>
            <a:r>
              <a:rPr lang="ka-GE" b="1" baseline="-25000" dirty="0" smtClean="0">
                <a:solidFill>
                  <a:srgbClr val="00B050"/>
                </a:solidFill>
              </a:rPr>
              <a:t>;</a:t>
            </a:r>
          </a:p>
          <a:p>
            <a:pPr indent="28575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kumimoji="0" lang="ka-GE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ka-GE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Рисунок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72939"/>
            <a:ext cx="3513336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306542" y="844034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Arial" pitchFamily="34" charset="0"/>
              </a:rPr>
              <a:t>.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05746" y="3374023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/>
              <a:t>1) 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88857" y="3819697"/>
            <a:ext cx="5261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a-GE" b="1" i="1" dirty="0" smtClean="0">
                <a:solidFill>
                  <a:srgbClr val="FF0000"/>
                </a:solidFill>
              </a:rPr>
              <a:t>2) გამყოფ </a:t>
            </a:r>
            <a:r>
              <a:rPr lang="ka-GE" b="1" i="1" dirty="0">
                <a:solidFill>
                  <a:srgbClr val="FF0000"/>
                </a:solidFill>
              </a:rPr>
              <a:t>საზღვარზე პლაზმა–ოქსიდი</a:t>
            </a:r>
            <a:r>
              <a:rPr lang="ka-GE" b="1" dirty="0">
                <a:solidFill>
                  <a:srgbClr val="FF0000"/>
                </a:solidFill>
              </a:rPr>
              <a:t> </a:t>
            </a:r>
            <a:r>
              <a:rPr lang="ka-GE" b="1" dirty="0" smtClean="0">
                <a:solidFill>
                  <a:srgbClr val="FF0000"/>
                </a:solidFill>
              </a:rPr>
              <a:t> უი იონიზაცია;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6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000" b="1" i="1" dirty="0" smtClean="0">
                <a:solidFill>
                  <a:srgbClr val="C00000"/>
                </a:solidFill>
              </a:rPr>
              <a:t>2018 წელს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ka-GE" sz="2000" b="1" i="1" dirty="0">
                <a:solidFill>
                  <a:srgbClr val="C00000"/>
                </a:solidFill>
              </a:rPr>
              <a:t>პუბლიკაციები და კონფერენციაში მონაწილეობა</a:t>
            </a:r>
            <a:r>
              <a:rPr lang="ka-GE" sz="2000" i="1" dirty="0">
                <a:solidFill>
                  <a:srgbClr val="C00000"/>
                </a:solidFill>
              </a:rPr>
              <a:t>:</a:t>
            </a:r>
            <a:r>
              <a:rPr lang="ru-RU" sz="2000" i="1" dirty="0">
                <a:solidFill>
                  <a:srgbClr val="C00000"/>
                </a:solidFill>
              </a:rPr>
              <a:t/>
            </a:r>
            <a:br>
              <a:rPr lang="ru-RU" sz="2000" i="1" dirty="0">
                <a:solidFill>
                  <a:srgbClr val="C00000"/>
                </a:solidFill>
              </a:rPr>
            </a:br>
            <a:r>
              <a:rPr lang="ka-GE" sz="2000" b="1" i="1" dirty="0">
                <a:solidFill>
                  <a:srgbClr val="C00000"/>
                </a:solidFill>
              </a:rPr>
              <a:t>პუბლიკაციები</a:t>
            </a:r>
            <a:r>
              <a:rPr lang="en-US" sz="2000" b="1" i="1" dirty="0">
                <a:solidFill>
                  <a:srgbClr val="C00000"/>
                </a:solidFill>
              </a:rPr>
              <a:t>: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89652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ru-RU" dirty="0">
                <a:solidFill>
                  <a:srgbClr val="00B050"/>
                </a:solidFill>
              </a:rPr>
              <a:t> A</a:t>
            </a:r>
            <a:r>
              <a:rPr lang="en-US" dirty="0">
                <a:solidFill>
                  <a:srgbClr val="00B050"/>
                </a:solidFill>
              </a:rPr>
              <a:t>.</a:t>
            </a:r>
            <a:r>
              <a:rPr lang="ru-RU" dirty="0" err="1" smtClean="0">
                <a:solidFill>
                  <a:srgbClr val="00B050"/>
                </a:solidFill>
              </a:rPr>
              <a:t>Bibilashvili</a:t>
            </a:r>
            <a:r>
              <a:rPr lang="ka-GE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Z.Kushitashili</a:t>
            </a:r>
            <a:r>
              <a:rPr lang="ru-RU" dirty="0" smtClean="0">
                <a:solidFill>
                  <a:srgbClr val="00B050"/>
                </a:solidFill>
              </a:rPr>
              <a:t>,</a:t>
            </a:r>
            <a:r>
              <a:rPr lang="en-US" u="sng" dirty="0" smtClean="0">
                <a:hlinkClick r:id="rId2"/>
              </a:rPr>
              <a:t>“</a:t>
            </a:r>
            <a:r>
              <a:rPr lang="en-US" dirty="0">
                <a:solidFill>
                  <a:srgbClr val="00B050"/>
                </a:solidFill>
              </a:rPr>
              <a:t>C-V </a:t>
            </a:r>
            <a:r>
              <a:rPr lang="en-US" dirty="0" err="1">
                <a:solidFill>
                  <a:srgbClr val="00B050"/>
                </a:solidFill>
              </a:rPr>
              <a:t>Characterizion</a:t>
            </a:r>
            <a:r>
              <a:rPr lang="en-US" dirty="0">
                <a:solidFill>
                  <a:srgbClr val="00B050"/>
                </a:solidFill>
              </a:rPr>
              <a:t> and Electric Parameters of </a:t>
            </a:r>
            <a:r>
              <a:rPr lang="en-US" dirty="0" err="1">
                <a:solidFill>
                  <a:srgbClr val="00B050"/>
                </a:solidFill>
              </a:rPr>
              <a:t>ZrO</a:t>
            </a:r>
            <a:r>
              <a:rPr lang="en-US" baseline="-25000" dirty="0" err="1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 Received UV Stimulated Plasma Anodizing</a:t>
            </a:r>
            <a:r>
              <a:rPr lang="en-US" u="sng" dirty="0" smtClean="0">
                <a:solidFill>
                  <a:srgbClr val="00B050"/>
                </a:solidFill>
              </a:rPr>
              <a:t>”</a:t>
            </a:r>
            <a:r>
              <a:rPr lang="en-US" u="sng" dirty="0" smtClean="0"/>
              <a:t> </a:t>
            </a:r>
            <a:r>
              <a:rPr lang="en-US" b="1" dirty="0">
                <a:solidFill>
                  <a:srgbClr val="C00000"/>
                </a:solidFill>
              </a:rPr>
              <a:t>Journal of Natural </a:t>
            </a:r>
            <a:r>
              <a:rPr lang="en-US" b="1" dirty="0" err="1" smtClean="0">
                <a:solidFill>
                  <a:srgbClr val="C00000"/>
                </a:solidFill>
              </a:rPr>
              <a:t>Sciences,2018,vol.6,No.2</a:t>
            </a:r>
            <a:r>
              <a:rPr lang="en-US" b="1" dirty="0">
                <a:solidFill>
                  <a:srgbClr val="C00000"/>
                </a:solidFill>
              </a:rPr>
              <a:t>, p. </a:t>
            </a:r>
            <a:r>
              <a:rPr lang="en-US" b="1" dirty="0" smtClean="0">
                <a:solidFill>
                  <a:srgbClr val="C00000"/>
                </a:solidFill>
              </a:rPr>
              <a:t>38</a:t>
            </a:r>
            <a:r>
              <a:rPr lang="ka-GE" b="1" dirty="0" smtClean="0">
                <a:solidFill>
                  <a:srgbClr val="C00000"/>
                </a:solidFill>
              </a:rPr>
              <a:t>; </a:t>
            </a:r>
            <a:r>
              <a:rPr lang="en-US" b="1" dirty="0" err="1" smtClean="0"/>
              <a:t>ISSN2334</a:t>
            </a:r>
            <a:r>
              <a:rPr lang="en-US" b="1" dirty="0" smtClean="0"/>
              <a:t>-2943(Print</a:t>
            </a:r>
            <a:r>
              <a:rPr lang="en-US" b="1" dirty="0"/>
              <a:t>) 2334-2951(</a:t>
            </a:r>
            <a:r>
              <a:rPr lang="en-US" b="1" dirty="0" err="1"/>
              <a:t>Onl</a:t>
            </a:r>
            <a:r>
              <a:rPr lang="en-US" b="1" dirty="0" smtClean="0"/>
              <a:t>)</a:t>
            </a:r>
            <a:r>
              <a:rPr lang="ka-GE" b="1" dirty="0" smtClean="0"/>
              <a:t>;</a:t>
            </a:r>
            <a:endParaRPr lang="ru-RU" b="1" dirty="0"/>
          </a:p>
          <a:p>
            <a:r>
              <a:rPr lang="en-US" b="1" dirty="0" err="1" smtClean="0"/>
              <a:t>DOI:10.15640</a:t>
            </a:r>
            <a:r>
              <a:rPr lang="en-US" b="1" dirty="0" smtClean="0"/>
              <a:t>/</a:t>
            </a:r>
            <a:r>
              <a:rPr lang="en-US" b="1" dirty="0" err="1" smtClean="0"/>
              <a:t>jns.v6n2a1</a:t>
            </a:r>
            <a:r>
              <a:rPr lang="ka-GE" b="1" dirty="0" smtClean="0"/>
              <a:t>;</a:t>
            </a:r>
            <a:r>
              <a:rPr lang="ka-GE" b="1" dirty="0"/>
              <a:t> </a:t>
            </a:r>
            <a:r>
              <a:rPr lang="ru-RU" b="1" dirty="0" err="1" smtClean="0"/>
              <a:t>URL:https</a:t>
            </a:r>
            <a:r>
              <a:rPr lang="ru-RU" b="1" dirty="0"/>
              <a:t>://</a:t>
            </a:r>
            <a:r>
              <a:rPr lang="ru-RU" b="1" dirty="0" err="1" smtClean="0"/>
              <a:t>doi.org</a:t>
            </a:r>
            <a:r>
              <a:rPr lang="ru-RU" b="1" dirty="0" smtClean="0"/>
              <a:t>/10.15640/</a:t>
            </a:r>
            <a:r>
              <a:rPr lang="ru-RU" b="1" dirty="0" err="1" smtClean="0"/>
              <a:t>jnsv6n1&amp;2a1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2059539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i="1" dirty="0">
                <a:solidFill>
                  <a:srgbClr val="0070C0"/>
                </a:solidFill>
              </a:rPr>
              <a:t>კონფერენციები: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414" y="2348880"/>
            <a:ext cx="8127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Z.Kushitashvili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Bibilashvili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 smtClean="0">
                <a:solidFill>
                  <a:srgbClr val="C00000"/>
                </a:solidFill>
              </a:rPr>
              <a:t>BIT</a:t>
            </a:r>
            <a:r>
              <a:rPr lang="en-US" baseline="30000" dirty="0" err="1">
                <a:solidFill>
                  <a:srgbClr val="C00000"/>
                </a:solidFill>
              </a:rPr>
              <a:t>ˊ</a:t>
            </a:r>
            <a:r>
              <a:rPr lang="en-US" dirty="0" err="1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 7</a:t>
            </a:r>
            <a:r>
              <a:rPr lang="en-US" baseline="30000" dirty="0">
                <a:solidFill>
                  <a:srgbClr val="C00000"/>
                </a:solidFill>
              </a:rPr>
              <a:t>th </a:t>
            </a:r>
            <a:r>
              <a:rPr lang="en-US" dirty="0">
                <a:solidFill>
                  <a:srgbClr val="C00000"/>
                </a:solidFill>
              </a:rPr>
              <a:t>Annual World Congress of Advanced Materials-2018, September 13-15, 2018, 197, Xiamen, </a:t>
            </a:r>
            <a:r>
              <a:rPr lang="en-US" dirty="0" smtClean="0">
                <a:solidFill>
                  <a:srgbClr val="C00000"/>
                </a:solidFill>
              </a:rPr>
              <a:t>China;</a:t>
            </a:r>
            <a:r>
              <a:rPr lang="ka-GE" dirty="0">
                <a:solidFill>
                  <a:srgbClr val="C00000"/>
                </a:solidFill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414" y="2924944"/>
            <a:ext cx="79830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2) </a:t>
            </a:r>
            <a:r>
              <a:rPr lang="ka-GE" b="1" dirty="0" smtClean="0">
                <a:solidFill>
                  <a:srgbClr val="00B050"/>
                </a:solidFill>
              </a:rPr>
              <a:t>A.Bibilashvili,N.Dolidze,Z.Kushitashvili,R.Melkadze,G.Skhiladze</a:t>
            </a:r>
            <a:r>
              <a:rPr lang="en-US" b="1" dirty="0" smtClean="0">
                <a:solidFill>
                  <a:srgbClr val="00B05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5</a:t>
            </a:r>
            <a:r>
              <a:rPr lang="en-US" b="1" baseline="30000" dirty="0">
                <a:solidFill>
                  <a:srgbClr val="C00000"/>
                </a:solidFill>
              </a:rPr>
              <a:t>th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Intern. </a:t>
            </a:r>
            <a:r>
              <a:rPr lang="en-US" b="1" dirty="0">
                <a:solidFill>
                  <a:srgbClr val="C00000"/>
                </a:solidFill>
              </a:rPr>
              <a:t>Conf. ”</a:t>
            </a:r>
            <a:r>
              <a:rPr lang="en-US" b="1" dirty="0" smtClean="0">
                <a:solidFill>
                  <a:srgbClr val="C00000"/>
                </a:solidFill>
              </a:rPr>
              <a:t>Nanotechnologies</a:t>
            </a:r>
            <a:r>
              <a:rPr lang="en-US" b="1" dirty="0">
                <a:solidFill>
                  <a:srgbClr val="C00000"/>
                </a:solidFill>
              </a:rPr>
              <a:t>” Nano-2018, November 19-22, 2018, 29, Tbilisi, </a:t>
            </a:r>
            <a:r>
              <a:rPr lang="en-US" b="1" dirty="0" smtClean="0">
                <a:solidFill>
                  <a:srgbClr val="C00000"/>
                </a:solidFill>
              </a:rPr>
              <a:t>Georgia;</a:t>
            </a: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</a:rPr>
              <a:t>ISBN </a:t>
            </a:r>
            <a:r>
              <a:rPr lang="en-US" b="1" dirty="0" smtClean="0">
                <a:solidFill>
                  <a:srgbClr val="002060"/>
                </a:solidFill>
              </a:rPr>
              <a:t>978-9941-28-320-8; http</a:t>
            </a:r>
            <a:r>
              <a:rPr lang="en-US" b="1" dirty="0">
                <a:solidFill>
                  <a:srgbClr val="002060"/>
                </a:solidFill>
              </a:rPr>
              <a:t>://</a:t>
            </a:r>
            <a:r>
              <a:rPr lang="en-US" b="1" dirty="0" smtClean="0">
                <a:solidFill>
                  <a:srgbClr val="002060"/>
                </a:solidFill>
              </a:rPr>
              <a:t>www/</a:t>
            </a:r>
            <a:r>
              <a:rPr lang="en-US" b="1" dirty="0" err="1" smtClean="0">
                <a:solidFill>
                  <a:srgbClr val="002060"/>
                </a:solidFill>
              </a:rPr>
              <a:t>gtu.ge</a:t>
            </a:r>
            <a:r>
              <a:rPr lang="en-US" b="1" dirty="0" smtClean="0">
                <a:solidFill>
                  <a:srgbClr val="002060"/>
                </a:solidFill>
              </a:rPr>
              <a:t>;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9162" y="3717032"/>
            <a:ext cx="8109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Z.Taliashvili,A.Bibilashvili,A.Tavkhelidze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5</a:t>
            </a:r>
            <a:r>
              <a:rPr lang="en-US" b="1" baseline="30000" dirty="0">
                <a:solidFill>
                  <a:srgbClr val="C00000"/>
                </a:solidFill>
              </a:rPr>
              <a:t>th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Intern. </a:t>
            </a:r>
            <a:r>
              <a:rPr lang="en-US" b="1" dirty="0">
                <a:solidFill>
                  <a:srgbClr val="C00000"/>
                </a:solidFill>
              </a:rPr>
              <a:t>Conf. ”</a:t>
            </a:r>
            <a:r>
              <a:rPr lang="en-US" b="1" dirty="0" err="1" smtClean="0">
                <a:solidFill>
                  <a:srgbClr val="C00000"/>
                </a:solidFill>
              </a:rPr>
              <a:t>Nanotechnolo-gies</a:t>
            </a:r>
            <a:r>
              <a:rPr lang="en-US" b="1" dirty="0">
                <a:solidFill>
                  <a:srgbClr val="C00000"/>
                </a:solidFill>
              </a:rPr>
              <a:t>” Nano-2018, November 19-22, 2018</a:t>
            </a:r>
            <a:r>
              <a:rPr lang="en-US" b="1" dirty="0" smtClean="0">
                <a:solidFill>
                  <a:srgbClr val="C0000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/>
              <a:t>ISBN 978-9941-28-320-8</a:t>
            </a:r>
            <a:endParaRPr lang="ru-RU" b="1" dirty="0"/>
          </a:p>
          <a:p>
            <a:r>
              <a:rPr lang="en-US" b="1" dirty="0"/>
              <a:t>http://</a:t>
            </a:r>
            <a:r>
              <a:rPr lang="en-US" b="1" dirty="0" smtClean="0"/>
              <a:t>www/</a:t>
            </a:r>
            <a:r>
              <a:rPr lang="en-US" b="1" dirty="0" err="1" smtClean="0"/>
              <a:t>gtu.ge</a:t>
            </a:r>
            <a:r>
              <a:rPr lang="en-US" b="1" dirty="0" smtClean="0"/>
              <a:t>;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11" y="4581128"/>
            <a:ext cx="8253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L.Jibuti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Z.Jibuti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Melkadze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5</a:t>
            </a:r>
            <a:r>
              <a:rPr lang="en-US" baseline="30000" dirty="0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 International Conf. ”</a:t>
            </a:r>
            <a:r>
              <a:rPr lang="en-US" dirty="0" err="1">
                <a:solidFill>
                  <a:srgbClr val="C00000"/>
                </a:solidFill>
              </a:rPr>
              <a:t>Nanotechno-logies</a:t>
            </a:r>
            <a:r>
              <a:rPr lang="en-US" dirty="0">
                <a:solidFill>
                  <a:srgbClr val="C00000"/>
                </a:solidFill>
              </a:rPr>
              <a:t>” Nano-2018, November 19-22, 2018, 82-83, Tbilisi, </a:t>
            </a:r>
            <a:r>
              <a:rPr lang="en-US" dirty="0" smtClean="0">
                <a:solidFill>
                  <a:srgbClr val="C00000"/>
                </a:solidFill>
              </a:rPr>
              <a:t>Georgia;</a:t>
            </a:r>
            <a:r>
              <a:rPr lang="en-US" dirty="0"/>
              <a:t> </a:t>
            </a:r>
            <a:r>
              <a:rPr lang="en-US" b="1" dirty="0"/>
              <a:t>ISBN </a:t>
            </a:r>
            <a:r>
              <a:rPr lang="en-US" b="1" dirty="0" smtClean="0"/>
              <a:t>978-9941-28-320-8; </a:t>
            </a:r>
            <a:r>
              <a:rPr lang="en-US" b="1" u="sng" dirty="0" smtClean="0">
                <a:solidFill>
                  <a:schemeClr val="tx2"/>
                </a:solidFill>
                <a:hlinkClick r:id="rId3"/>
              </a:rPr>
              <a:t>http</a:t>
            </a:r>
            <a:r>
              <a:rPr lang="en-US" b="1" u="sng" dirty="0">
                <a:solidFill>
                  <a:schemeClr val="tx2"/>
                </a:solidFill>
                <a:hlinkClick r:id="rId3"/>
              </a:rPr>
              <a:t>://</a:t>
            </a:r>
            <a:r>
              <a:rPr lang="en-US" b="1" u="sng" dirty="0" smtClean="0">
                <a:solidFill>
                  <a:schemeClr val="tx2"/>
                </a:solidFill>
                <a:hlinkClick r:id="rId3"/>
              </a:rPr>
              <a:t>www/</a:t>
            </a:r>
            <a:r>
              <a:rPr lang="en-US" b="1" u="sng" dirty="0" err="1" smtClean="0">
                <a:solidFill>
                  <a:schemeClr val="tx2"/>
                </a:solidFill>
                <a:hlinkClick r:id="rId3"/>
              </a:rPr>
              <a:t>gtu.ge</a:t>
            </a:r>
            <a:r>
              <a:rPr lang="en-US" b="1" u="sng" dirty="0" smtClean="0">
                <a:solidFill>
                  <a:schemeClr val="tx2"/>
                </a:solidFill>
              </a:rPr>
              <a:t>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6253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2298</TotalTime>
  <Words>966</Words>
  <Application>Microsoft Office PowerPoint</Application>
  <PresentationFormat>Экран (4:3)</PresentationFormat>
  <Paragraphs>179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Воздушный поток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99</cp:revision>
  <dcterms:created xsi:type="dcterms:W3CDTF">2019-01-22T07:15:11Z</dcterms:created>
  <dcterms:modified xsi:type="dcterms:W3CDTF">2019-01-29T06:50:37Z</dcterms:modified>
</cp:coreProperties>
</file>